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7" r:id="rId1"/>
  </p:sldMasterIdLst>
  <p:notesMasterIdLst>
    <p:notesMasterId r:id="rId61"/>
  </p:notesMasterIdLst>
  <p:handoutMasterIdLst>
    <p:handoutMasterId r:id="rId62"/>
  </p:handoutMasterIdLst>
  <p:sldIdLst>
    <p:sldId id="1377" r:id="rId2"/>
    <p:sldId id="1384" r:id="rId3"/>
    <p:sldId id="1380" r:id="rId4"/>
    <p:sldId id="1378" r:id="rId5"/>
    <p:sldId id="1381" r:id="rId6"/>
    <p:sldId id="1382" r:id="rId7"/>
    <p:sldId id="1383" r:id="rId8"/>
    <p:sldId id="1385" r:id="rId9"/>
    <p:sldId id="1386" r:id="rId10"/>
    <p:sldId id="1405" r:id="rId11"/>
    <p:sldId id="1406" r:id="rId12"/>
    <p:sldId id="1407" r:id="rId13"/>
    <p:sldId id="1387" r:id="rId14"/>
    <p:sldId id="1408" r:id="rId15"/>
    <p:sldId id="1388" r:id="rId16"/>
    <p:sldId id="1409" r:id="rId17"/>
    <p:sldId id="1389" r:id="rId18"/>
    <p:sldId id="1410" r:id="rId19"/>
    <p:sldId id="1411" r:id="rId20"/>
    <p:sldId id="1390" r:id="rId21"/>
    <p:sldId id="1412" r:id="rId22"/>
    <p:sldId id="1413" r:id="rId23"/>
    <p:sldId id="1414" r:id="rId24"/>
    <p:sldId id="1415" r:id="rId25"/>
    <p:sldId id="1391" r:id="rId26"/>
    <p:sldId id="1416" r:id="rId27"/>
    <p:sldId id="1417" r:id="rId28"/>
    <p:sldId id="1392" r:id="rId29"/>
    <p:sldId id="1393" r:id="rId30"/>
    <p:sldId id="1418" r:id="rId31"/>
    <p:sldId id="1394" r:id="rId32"/>
    <p:sldId id="1420" r:id="rId33"/>
    <p:sldId id="1421" r:id="rId34"/>
    <p:sldId id="1395" r:id="rId35"/>
    <p:sldId id="1422" r:id="rId36"/>
    <p:sldId id="1424" r:id="rId37"/>
    <p:sldId id="1396" r:id="rId38"/>
    <p:sldId id="1425" r:id="rId39"/>
    <p:sldId id="1426" r:id="rId40"/>
    <p:sldId id="1427" r:id="rId41"/>
    <p:sldId id="1397" r:id="rId42"/>
    <p:sldId id="1398" r:id="rId43"/>
    <p:sldId id="1429" r:id="rId44"/>
    <p:sldId id="1430" r:id="rId45"/>
    <p:sldId id="1399" r:id="rId46"/>
    <p:sldId id="1432" r:id="rId47"/>
    <p:sldId id="1433" r:id="rId48"/>
    <p:sldId id="1400" r:id="rId49"/>
    <p:sldId id="1434" r:id="rId50"/>
    <p:sldId id="1435" r:id="rId51"/>
    <p:sldId id="1401" r:id="rId52"/>
    <p:sldId id="1436" r:id="rId53"/>
    <p:sldId id="1402" r:id="rId54"/>
    <p:sldId id="1437" r:id="rId55"/>
    <p:sldId id="1403" r:id="rId56"/>
    <p:sldId id="1404" r:id="rId57"/>
    <p:sldId id="1428" r:id="rId58"/>
    <p:sldId id="1419" r:id="rId59"/>
    <p:sldId id="1379" r:id="rId60"/>
  </p:sldIdLst>
  <p:sldSz cx="12192000" cy="6858000"/>
  <p:notesSz cx="6858000" cy="9144000"/>
  <p:custDataLst>
    <p:tags r:id="rId63"/>
  </p:custDataLst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i="1" kern="1200">
        <a:solidFill>
          <a:srgbClr val="0D1F74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074"/>
    <a:srgbClr val="0D1F74"/>
    <a:srgbClr val="A5DEEB"/>
    <a:srgbClr val="C1C7DC"/>
    <a:srgbClr val="7ECFE2"/>
    <a:srgbClr val="182075"/>
    <a:srgbClr val="79C9DD"/>
    <a:srgbClr val="C0D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4111" autoAdjust="0"/>
  </p:normalViewPr>
  <p:slideViewPr>
    <p:cSldViewPr showGuides="1">
      <p:cViewPr varScale="1">
        <p:scale>
          <a:sx n="67" d="100"/>
          <a:sy n="67" d="100"/>
        </p:scale>
        <p:origin x="379" y="29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l-NL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nl-NL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l-NL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0C8FA4-9637-4E88-B742-4DFFD901CE01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25517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70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Click to edit Master text styles</a:t>
            </a:r>
          </a:p>
          <a:p>
            <a:pPr lvl="1"/>
            <a:r>
              <a:rPr lang="nl-NL" altLang="nl-NL"/>
              <a:t>Second level</a:t>
            </a:r>
          </a:p>
          <a:p>
            <a:pPr lvl="2"/>
            <a:r>
              <a:rPr lang="nl-NL" altLang="nl-NL"/>
              <a:t>Third level</a:t>
            </a:r>
          </a:p>
          <a:p>
            <a:pPr lvl="3"/>
            <a:r>
              <a:rPr lang="nl-NL" altLang="nl-NL"/>
              <a:t>Fourth level</a:t>
            </a:r>
          </a:p>
          <a:p>
            <a:pPr lvl="4"/>
            <a:r>
              <a:rPr lang="nl-NL" altLang="nl-NL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solidFill>
                  <a:schemeClr val="tx1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50D0520-D8FF-45C7-8EBB-5894D78929B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250987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2065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38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52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36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86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70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54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81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94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66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454F-756C-44FE-B585-04F6EB8E186D}" type="datetimeFigureOut">
              <a:rPr lang="pt-BR" smtClean="0"/>
              <a:t>09/09/2022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D1401-164F-4F25-B240-A274354F529D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1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nl-NL"/>
              <a:t>16-10-2001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6082A-0F13-47D2-8363-16E964F238A4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0572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1E198-5BF5-F920-0539-827460EE7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66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Pediatric Procedural Sedation in Europe</a:t>
            </a:r>
            <a:br>
              <a:rPr lang="en-US" dirty="0"/>
            </a:br>
            <a:r>
              <a:rPr lang="en-US" dirty="0"/>
              <a:t>Quo Vadis? 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6BAD92-FD3E-26CE-7636-2759205FF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84339"/>
            <a:ext cx="9144000" cy="1655762"/>
          </a:xfrm>
        </p:spPr>
        <p:txBody>
          <a:bodyPr>
            <a:normAutofit/>
          </a:bodyPr>
          <a:lstStyle/>
          <a:p>
            <a:r>
              <a:rPr lang="nl-NL" dirty="0"/>
              <a:t>Jurgen C. de </a:t>
            </a:r>
            <a:r>
              <a:rPr lang="nl-NL" dirty="0" err="1"/>
              <a:t>graaaff</a:t>
            </a:r>
            <a:endParaRPr lang="nl-NL" dirty="0"/>
          </a:p>
          <a:p>
            <a:r>
              <a:rPr lang="nl-NL" dirty="0" err="1"/>
              <a:t>ErasmusMC</a:t>
            </a:r>
            <a:r>
              <a:rPr lang="nl-NL" dirty="0"/>
              <a:t> University </a:t>
            </a:r>
            <a:r>
              <a:rPr lang="nl-NL" dirty="0" err="1"/>
              <a:t>Medical</a:t>
            </a:r>
            <a:r>
              <a:rPr lang="nl-NL" dirty="0"/>
              <a:t> Center Rotterdam</a:t>
            </a:r>
          </a:p>
        </p:txBody>
      </p:sp>
      <p:pic>
        <p:nvPicPr>
          <p:cNvPr id="1026" name="Picture 2" descr="PROSA 2021_LOGO_CMYK">
            <a:extLst>
              <a:ext uri="{FF2B5EF4-FFF2-40B4-BE49-F238E27FC236}">
                <a16:creationId xmlns:a16="http://schemas.microsoft.com/office/drawing/2014/main" id="{80126C41-C5B3-0C41-4DF6-2637DD4E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797152"/>
            <a:ext cx="7608168" cy="168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24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582A74-3B35-7FBD-4929-F6B07F41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14563" r="28148" b="26375"/>
          <a:stretch/>
        </p:blipFill>
        <p:spPr>
          <a:xfrm>
            <a:off x="659396" y="332656"/>
            <a:ext cx="10873208" cy="62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4C8EE3E-DDF6-08DF-FF5C-4C181EC68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25063" r="31100" b="10625"/>
          <a:stretch/>
        </p:blipFill>
        <p:spPr>
          <a:xfrm>
            <a:off x="1199456" y="251416"/>
            <a:ext cx="10081120" cy="63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96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9C34D8-A36E-0A7E-C176-E577BF0F8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21126" r="31691" b="13251"/>
          <a:stretch/>
        </p:blipFill>
        <p:spPr>
          <a:xfrm>
            <a:off x="1343471" y="260648"/>
            <a:ext cx="954826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67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FC2A3-B82A-A3A3-3367-CC36B5978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93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Non-Verbal Communication in the patient-professional relationship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Judith Hall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FA0F1D5-4117-BC63-0848-2D0A337B5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0" t="21954" r="25425" b="8542"/>
          <a:stretch/>
        </p:blipFill>
        <p:spPr>
          <a:xfrm>
            <a:off x="4297016" y="1988840"/>
            <a:ext cx="7056784" cy="4559770"/>
          </a:xfrm>
        </p:spPr>
      </p:pic>
    </p:spTree>
    <p:extLst>
      <p:ext uri="{BB962C8B-B14F-4D97-AF65-F5344CB8AC3E}">
        <p14:creationId xmlns:p14="http://schemas.microsoft.com/office/powerpoint/2010/main" val="178743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B8227-F60A-557C-8357-48D676FA4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EF519D5-ED4C-6EDD-4F74-111D0FE7F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7060" r="15745" b="5232"/>
          <a:stretch/>
        </p:blipFill>
        <p:spPr>
          <a:xfrm>
            <a:off x="1415480" y="764704"/>
            <a:ext cx="9727080" cy="5728171"/>
          </a:xfrm>
        </p:spPr>
      </p:pic>
    </p:spTree>
    <p:extLst>
      <p:ext uri="{BB962C8B-B14F-4D97-AF65-F5344CB8AC3E}">
        <p14:creationId xmlns:p14="http://schemas.microsoft.com/office/powerpoint/2010/main" val="1845930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55A7B-E362-6414-6BF8-353566FE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47" y="8367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Placebo and Nocebo effects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Fabrizio Benedetti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2959C52-9C40-BE21-5B4A-15FB72060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13238" r="27660" b="12294"/>
          <a:stretch/>
        </p:blipFill>
        <p:spPr>
          <a:xfrm>
            <a:off x="1919536" y="1988840"/>
            <a:ext cx="8192910" cy="4608512"/>
          </a:xfrm>
        </p:spPr>
      </p:pic>
    </p:spTree>
    <p:extLst>
      <p:ext uri="{BB962C8B-B14F-4D97-AF65-F5344CB8AC3E}">
        <p14:creationId xmlns:p14="http://schemas.microsoft.com/office/powerpoint/2010/main" val="2368216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94FB66B-E306-D66B-87F1-2559B5C1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t="13250" r="28148" b="13250"/>
          <a:stretch/>
        </p:blipFill>
        <p:spPr>
          <a:xfrm>
            <a:off x="1235460" y="404664"/>
            <a:ext cx="972108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4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147F9-0A85-C88F-6A15-BF9BB30E3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421" y="7647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Making a human connection: establishing trust with children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Baruch Krauss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57864DE-DA50-0BDB-4EB2-BB32168D5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t="3309" r="22555" b="1656"/>
          <a:stretch/>
        </p:blipFill>
        <p:spPr>
          <a:xfrm>
            <a:off x="2495600" y="2071508"/>
            <a:ext cx="6965408" cy="4597852"/>
          </a:xfr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76756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CE402-6667-E170-E35D-99245CD4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9EB7FBD-32B8-407B-A331-2447691DB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3751" r="25425"/>
          <a:stretch/>
        </p:blipFill>
        <p:spPr>
          <a:xfrm>
            <a:off x="1199456" y="404664"/>
            <a:ext cx="9587464" cy="6127750"/>
          </a:xfrm>
        </p:spPr>
      </p:pic>
    </p:spTree>
    <p:extLst>
      <p:ext uri="{BB962C8B-B14F-4D97-AF65-F5344CB8AC3E}">
        <p14:creationId xmlns:p14="http://schemas.microsoft.com/office/powerpoint/2010/main" val="55967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AA72C7-A7C9-E484-5B8F-A07D4CA0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3BCED18-5A1C-E6C6-4E50-7EB350BDD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r="23936"/>
          <a:stretch/>
        </p:blipFill>
        <p:spPr>
          <a:xfrm>
            <a:off x="1127448" y="238019"/>
            <a:ext cx="9505056" cy="6381962"/>
          </a:xfrm>
        </p:spPr>
      </p:pic>
    </p:spTree>
    <p:extLst>
      <p:ext uri="{BB962C8B-B14F-4D97-AF65-F5344CB8AC3E}">
        <p14:creationId xmlns:p14="http://schemas.microsoft.com/office/powerpoint/2010/main" val="337941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7265BE-5236-7880-4682-E26519B31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912"/>
            <a:ext cx="10515600" cy="4351338"/>
          </a:xfrm>
        </p:spPr>
        <p:txBody>
          <a:bodyPr/>
          <a:lstStyle/>
          <a:p>
            <a:r>
              <a:rPr lang="en-US" dirty="0"/>
              <a:t>Multidisciplinary</a:t>
            </a:r>
          </a:p>
          <a:p>
            <a:pPr lvl="1"/>
            <a:r>
              <a:rPr lang="en-US" dirty="0"/>
              <a:t>Pediatricians, intensivists, emergency physician, neonatologists, anesthesiologists, gastroenterologists, pharmacologists, psychologists, dentists, physician assistants, nurses, PSA, anesthetic nurses</a:t>
            </a:r>
          </a:p>
          <a:p>
            <a:r>
              <a:rPr lang="en-US" dirty="0"/>
              <a:t>Physicians, nurses, politicians, press, parents!</a:t>
            </a:r>
          </a:p>
          <a:p>
            <a:r>
              <a:rPr lang="en-US" dirty="0">
                <a:solidFill>
                  <a:prstClr val="black"/>
                </a:solidFill>
              </a:rPr>
              <a:t>23 countries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D2D8E80-E416-72CA-A243-262E9C36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2" descr="PROSA 2021_LOGO_CMYK">
            <a:extLst>
              <a:ext uri="{FF2B5EF4-FFF2-40B4-BE49-F238E27FC236}">
                <a16:creationId xmlns:a16="http://schemas.microsoft.com/office/drawing/2014/main" id="{D0C933D9-F285-47C7-E6D8-5875EFD0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76672"/>
            <a:ext cx="7608168" cy="168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5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79A94-4362-BEAC-9383-8A6FFE2B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A </a:t>
            </a:r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Parent’s</a:t>
            </a:r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quest</a:t>
            </a:r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for</a:t>
            </a:r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procedural</a:t>
            </a:r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comfort</a:t>
            </a:r>
            <a:br>
              <a:rPr lang="nl-NL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nl-NL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Vera </a:t>
            </a:r>
            <a:r>
              <a:rPr lang="nl-NL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Tomassen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8D15AE8-8E58-482B-A0FE-236E324D5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r="19468"/>
          <a:stretch/>
        </p:blipFill>
        <p:spPr>
          <a:xfrm>
            <a:off x="2639616" y="1772816"/>
            <a:ext cx="6768752" cy="4869354"/>
          </a:xfrm>
        </p:spPr>
      </p:pic>
    </p:spTree>
    <p:extLst>
      <p:ext uri="{BB962C8B-B14F-4D97-AF65-F5344CB8AC3E}">
        <p14:creationId xmlns:p14="http://schemas.microsoft.com/office/powerpoint/2010/main" val="2141419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9337A-A5E2-D102-6F65-5240310E3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FEAE489-93F4-FB9B-A66F-6D1ACA625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8716" r="29150"/>
          <a:stretch/>
        </p:blipFill>
        <p:spPr>
          <a:xfrm>
            <a:off x="1559496" y="275727"/>
            <a:ext cx="9146232" cy="6306546"/>
          </a:xfrm>
        </p:spPr>
      </p:pic>
    </p:spTree>
    <p:extLst>
      <p:ext uri="{BB962C8B-B14F-4D97-AF65-F5344CB8AC3E}">
        <p14:creationId xmlns:p14="http://schemas.microsoft.com/office/powerpoint/2010/main" val="1583794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A9954-279F-245C-FDD0-C00A6F1C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F6C5378-B76F-6A1D-0247-05DBABF5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5" b="6887"/>
          <a:stretch/>
        </p:blipFill>
        <p:spPr>
          <a:xfrm>
            <a:off x="623392" y="332655"/>
            <a:ext cx="10801200" cy="6068803"/>
          </a:xfrm>
        </p:spPr>
      </p:pic>
    </p:spTree>
    <p:extLst>
      <p:ext uri="{BB962C8B-B14F-4D97-AF65-F5344CB8AC3E}">
        <p14:creationId xmlns:p14="http://schemas.microsoft.com/office/powerpoint/2010/main" val="4142288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78179-384C-0840-B8A2-D436844C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28AC7C0-845B-E8CF-DBEF-7F5E92D1A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22447" b="11852"/>
          <a:stretch/>
        </p:blipFill>
        <p:spPr>
          <a:xfrm>
            <a:off x="1199456" y="224906"/>
            <a:ext cx="9649072" cy="6267969"/>
          </a:xfrm>
        </p:spPr>
      </p:pic>
    </p:spTree>
    <p:extLst>
      <p:ext uri="{BB962C8B-B14F-4D97-AF65-F5344CB8AC3E}">
        <p14:creationId xmlns:p14="http://schemas.microsoft.com/office/powerpoint/2010/main" val="437119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33EA9F-18FF-3C7F-607F-5D134E66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6DB4E39-6840-6CA5-D0A0-7E202CC23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3751" r="26170"/>
          <a:stretch/>
        </p:blipFill>
        <p:spPr>
          <a:xfrm>
            <a:off x="1775520" y="224644"/>
            <a:ext cx="9035370" cy="6408712"/>
          </a:xfrm>
        </p:spPr>
      </p:pic>
    </p:spTree>
    <p:extLst>
      <p:ext uri="{BB962C8B-B14F-4D97-AF65-F5344CB8AC3E}">
        <p14:creationId xmlns:p14="http://schemas.microsoft.com/office/powerpoint/2010/main" val="3906103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13F92E-3876-7C6F-B376-C5827D45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27" y="8367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Analgesia for Common Procedures in Children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Amy Baxter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94D90BE-F30B-6FB1-DC40-CF9622C17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r="31489"/>
          <a:stretch/>
        </p:blipFill>
        <p:spPr>
          <a:xfrm>
            <a:off x="4507213" y="1412776"/>
            <a:ext cx="6840760" cy="5167214"/>
          </a:xfrm>
        </p:spPr>
      </p:pic>
    </p:spTree>
    <p:extLst>
      <p:ext uri="{BB962C8B-B14F-4D97-AF65-F5344CB8AC3E}">
        <p14:creationId xmlns:p14="http://schemas.microsoft.com/office/powerpoint/2010/main" val="3603014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53737-BDE4-58E6-A83B-1ACE9F99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033AF86-DBD6-DC52-642A-84F97A58C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r="21702"/>
          <a:stretch/>
        </p:blipFill>
        <p:spPr>
          <a:xfrm>
            <a:off x="1703512" y="188640"/>
            <a:ext cx="8784976" cy="6395943"/>
          </a:xfrm>
        </p:spPr>
      </p:pic>
    </p:spTree>
    <p:extLst>
      <p:ext uri="{BB962C8B-B14F-4D97-AF65-F5344CB8AC3E}">
        <p14:creationId xmlns:p14="http://schemas.microsoft.com/office/powerpoint/2010/main" val="4291532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0F619-BC3C-92A3-A0C4-97A936D9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71E3A10-6A6E-8D12-B9AA-9590C9694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r="27660"/>
          <a:stretch/>
        </p:blipFill>
        <p:spPr>
          <a:xfrm>
            <a:off x="2063552" y="219888"/>
            <a:ext cx="8496944" cy="6418224"/>
          </a:xfrm>
        </p:spPr>
      </p:pic>
    </p:spTree>
    <p:extLst>
      <p:ext uri="{BB962C8B-B14F-4D97-AF65-F5344CB8AC3E}">
        <p14:creationId xmlns:p14="http://schemas.microsoft.com/office/powerpoint/2010/main" val="2585596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3C30E-FC07-7470-A42D-6F6D0F0C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Lessons from the dental chair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Rick van der Pas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CEE9540-D885-D222-DEBB-CEE58D889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r="29893" b="16816"/>
          <a:stretch/>
        </p:blipFill>
        <p:spPr>
          <a:xfrm>
            <a:off x="2063552" y="1556792"/>
            <a:ext cx="7632848" cy="5048388"/>
          </a:xfrm>
        </p:spPr>
      </p:pic>
    </p:spTree>
    <p:extLst>
      <p:ext uri="{BB962C8B-B14F-4D97-AF65-F5344CB8AC3E}">
        <p14:creationId xmlns:p14="http://schemas.microsoft.com/office/powerpoint/2010/main" val="3944970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3109E-4904-631A-8330-B8F302C24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19675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Rights based standards for children undergoing clinical procedures: an international collaborative good practice statement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Lucy Bray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2A87F9A-0036-F82B-140C-C34575397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r="31697"/>
          <a:stretch/>
        </p:blipFill>
        <p:spPr>
          <a:xfrm>
            <a:off x="5951984" y="2060848"/>
            <a:ext cx="5544617" cy="4320480"/>
          </a:xfrm>
        </p:spPr>
      </p:pic>
    </p:spTree>
    <p:extLst>
      <p:ext uri="{BB962C8B-B14F-4D97-AF65-F5344CB8AC3E}">
        <p14:creationId xmlns:p14="http://schemas.microsoft.com/office/powerpoint/2010/main" val="88687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84722-B7B9-3F17-29A9-C7B60E09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8A337B5-A2C7-D92C-BBA9-ACE67FC72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r="14256"/>
          <a:stretch/>
        </p:blipFill>
        <p:spPr>
          <a:xfrm>
            <a:off x="1559496" y="281471"/>
            <a:ext cx="9436164" cy="6197973"/>
          </a:xfrm>
        </p:spPr>
      </p:pic>
    </p:spTree>
    <p:extLst>
      <p:ext uri="{BB962C8B-B14F-4D97-AF65-F5344CB8AC3E}">
        <p14:creationId xmlns:p14="http://schemas.microsoft.com/office/powerpoint/2010/main" val="439505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A8778-D203-AFBD-BCFA-02D6C09A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A3EC519-FC7F-22F5-9950-91F10ABF8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8715" r="28405" b="15162"/>
          <a:stretch/>
        </p:blipFill>
        <p:spPr>
          <a:xfrm>
            <a:off x="1091444" y="318060"/>
            <a:ext cx="10009112" cy="6221880"/>
          </a:xfrm>
        </p:spPr>
      </p:pic>
    </p:spTree>
    <p:extLst>
      <p:ext uri="{BB962C8B-B14F-4D97-AF65-F5344CB8AC3E}">
        <p14:creationId xmlns:p14="http://schemas.microsoft.com/office/powerpoint/2010/main" val="348842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D6622-95C7-5653-3C1A-797F85D4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7647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Procedural Distress and Comfort in Neonates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Gabriele </a:t>
            </a:r>
            <a:r>
              <a:rPr lang="en-US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Cont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FB78C3-5432-3757-DFA1-CA8D869B9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8001" r="25785" b="125"/>
          <a:stretch/>
        </p:blipFill>
        <p:spPr>
          <a:xfrm>
            <a:off x="4511824" y="1628800"/>
            <a:ext cx="705678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53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DE914-E8F5-C11F-A6CF-82E6D25F9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127199-A4E2-2ED3-BF69-AAA0DE671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2751" r="32872" b="13250"/>
          <a:stretch/>
        </p:blipFill>
        <p:spPr>
          <a:xfrm>
            <a:off x="47328" y="1340768"/>
            <a:ext cx="5760640" cy="46085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23F786F-0A56-28B6-3DC5-9666EA91F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8001" r="33463" b="25063"/>
          <a:stretch/>
        </p:blipFill>
        <p:spPr>
          <a:xfrm>
            <a:off x="5833931" y="1338563"/>
            <a:ext cx="6777223" cy="4608512"/>
          </a:xfrm>
          <a:prstGeom prst="rect">
            <a:avLst/>
          </a:prstGeom>
        </p:spPr>
      </p:pic>
      <p:sp>
        <p:nvSpPr>
          <p:cNvPr id="7" name="Pijl: rechts 6">
            <a:extLst>
              <a:ext uri="{FF2B5EF4-FFF2-40B4-BE49-F238E27FC236}">
                <a16:creationId xmlns:a16="http://schemas.microsoft.com/office/drawing/2014/main" id="{F34B90B8-6742-9ED9-E195-64B77CA1D6CC}"/>
              </a:ext>
            </a:extLst>
          </p:cNvPr>
          <p:cNvSpPr/>
          <p:nvPr/>
        </p:nvSpPr>
        <p:spPr>
          <a:xfrm>
            <a:off x="4799856" y="3356992"/>
            <a:ext cx="1944216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24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359E7BC-2312-065F-2F14-AAACD663C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14563" r="34053" b="30313"/>
          <a:stretch/>
        </p:blipFill>
        <p:spPr>
          <a:xfrm>
            <a:off x="551384" y="259662"/>
            <a:ext cx="11017224" cy="63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48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23603-06CB-1CC2-D726-59393D2B3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6926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Long-Term consequences of procedural pain at the young age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Anna </a:t>
            </a:r>
            <a:r>
              <a:rPr lang="en-US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Taddio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B7ED91-D370-5D58-7746-BCA44F593D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8000" r="28147" b="4064"/>
          <a:stretch/>
        </p:blipFill>
        <p:spPr>
          <a:xfrm>
            <a:off x="4295800" y="1548457"/>
            <a:ext cx="7665090" cy="51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36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68BF18-B60A-990F-F134-2896E9549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10502" r="29574" b="14268"/>
          <a:stretch/>
        </p:blipFill>
        <p:spPr>
          <a:xfrm>
            <a:off x="1415480" y="908720"/>
            <a:ext cx="9361040" cy="52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19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5F22B1-2C82-6AB1-7C54-376D83666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8000" r="23422" b="15876"/>
          <a:stretch/>
        </p:blipFill>
        <p:spPr>
          <a:xfrm>
            <a:off x="479376" y="260648"/>
            <a:ext cx="1102591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06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4CFF9-C54B-F8F7-46F4-027453E7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9087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Procedural Sedation and Analgesia in the (Very) Young Children – Practical Pharmacology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Karel Allegaert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8C93EE-675E-9FDE-DC3C-317E044AF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t="13250" r="25194" b="11938"/>
          <a:stretch/>
        </p:blipFill>
        <p:spPr>
          <a:xfrm>
            <a:off x="4223792" y="2060848"/>
            <a:ext cx="808510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5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C6819-65C0-CAC7-FD90-411E11B0F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65615B-43AA-9022-0505-E8D3DAD2D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0625" r="23422" b="13250"/>
          <a:stretch/>
        </p:blipFill>
        <p:spPr>
          <a:xfrm>
            <a:off x="407368" y="116632"/>
            <a:ext cx="11523763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38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912A5-F29A-6082-DC37-FF89C70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CB58DB-12FF-0F38-9194-F652E4B8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8000" r="19288" b="14563"/>
          <a:stretch/>
        </p:blipFill>
        <p:spPr>
          <a:xfrm>
            <a:off x="479376" y="260648"/>
            <a:ext cx="11130728" cy="613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7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80DAD-8121-9842-18C4-72572382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Empathy</a:t>
            </a:r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and</a:t>
            </a:r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Empathic</a:t>
            </a:r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blindness</a:t>
            </a:r>
            <a:br>
              <a:rPr lang="nl-NL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nl-NL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Bénédicte</a:t>
            </a:r>
            <a:r>
              <a:rPr lang="nl-NL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  </a:t>
            </a:r>
            <a:r>
              <a:rPr lang="nl-NL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Lombart</a:t>
            </a:r>
            <a:r>
              <a:rPr lang="nl-NL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&amp; Sophie Verbeek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E067799-0EDA-4A19-1AE2-47EF43084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r="15744"/>
          <a:stretch/>
        </p:blipFill>
        <p:spPr>
          <a:xfrm>
            <a:off x="2135560" y="1825625"/>
            <a:ext cx="7272808" cy="4351338"/>
          </a:xfrm>
        </p:spPr>
      </p:pic>
    </p:spTree>
    <p:extLst>
      <p:ext uri="{BB962C8B-B14F-4D97-AF65-F5344CB8AC3E}">
        <p14:creationId xmlns:p14="http://schemas.microsoft.com/office/powerpoint/2010/main" val="1480828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2E0CCA-92A9-0B8E-9ADE-332F690E9C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6688" r="21652" b="10625"/>
          <a:stretch/>
        </p:blipFill>
        <p:spPr>
          <a:xfrm>
            <a:off x="839416" y="95453"/>
            <a:ext cx="10794342" cy="66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68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680F6-2294-773B-28E2-F43F04B9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Safety of Procedural Sedatives in young children: is neurotoxicity an issue?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Jurgen de Graaff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75C87ED-D59F-CF12-442C-FFFB2821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2276872"/>
            <a:ext cx="793688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8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63258-B201-E18C-9CF3-246B6809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Procedural Sedation and the Pediatric Airway: interactions and precautions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Mohamed Mahmoud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F878A2-EFD0-E1B0-F308-A0A7B8815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28147" b="11938"/>
          <a:stretch/>
        </p:blipFill>
        <p:spPr>
          <a:xfrm>
            <a:off x="5231904" y="1916832"/>
            <a:ext cx="6840760" cy="48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0AAAA90-D60C-D942-D04A-4F12BA979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22241" b="8646"/>
          <a:stretch/>
        </p:blipFill>
        <p:spPr>
          <a:xfrm>
            <a:off x="1163452" y="159231"/>
            <a:ext cx="9865096" cy="653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03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6FA0221-6355-5622-0E6D-521AE1021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1938" r="27556" b="13250"/>
          <a:stretch/>
        </p:blipFill>
        <p:spPr>
          <a:xfrm>
            <a:off x="839416" y="548680"/>
            <a:ext cx="1064202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77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EE35-08FD-9D03-0323-6231E555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Pre-sedation fasting: an update of the evidence and the new ICAPS guidelines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Mark Roback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EAEBEC5-2455-CA57-07C3-FB4F11EFBA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13250" r="26375"/>
          <a:stretch/>
        </p:blipFill>
        <p:spPr>
          <a:xfrm>
            <a:off x="4295800" y="1586971"/>
            <a:ext cx="7776864" cy="508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5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98A7D-A01A-A7E2-B8AD-600B0F14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FF2CE86-ED26-38FC-F426-ADBB04604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9313" r="17515" b="11937"/>
          <a:stretch/>
        </p:blipFill>
        <p:spPr>
          <a:xfrm>
            <a:off x="623392" y="365124"/>
            <a:ext cx="10978994" cy="572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6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A65F1-A246-1944-4E3D-E6588C85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D02204-8F93-B8C2-CD05-76A0B203F5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r="19288" b="17188"/>
          <a:stretch/>
        </p:blipFill>
        <p:spPr>
          <a:xfrm>
            <a:off x="419279" y="260648"/>
            <a:ext cx="11353442" cy="612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03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2E4C6-336C-E79B-4F2A-AA4636BF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Risk factors and adverse events in pediatric procedural sedation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Maala</a:t>
            </a: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Bhatt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E6FD73-E144-B5F8-2E45-974EDFA81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9000" r="31100"/>
          <a:stretch/>
        </p:blipFill>
        <p:spPr>
          <a:xfrm>
            <a:off x="4787707" y="1124744"/>
            <a:ext cx="7068933" cy="56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413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A53B6-94DC-D94B-5C12-B717E1BA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BB9E39-E159-E862-193C-BEF34BC9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25063" r="32872" b="23750"/>
          <a:stretch/>
        </p:blipFill>
        <p:spPr>
          <a:xfrm>
            <a:off x="838200" y="365124"/>
            <a:ext cx="10410578" cy="58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8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F567A-C485-ECFD-6404-DDAA22A50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0BD7963-7674-C404-5203-5096EF032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5" t="28574" r="29893" b="11851"/>
          <a:stretch/>
        </p:blipFill>
        <p:spPr>
          <a:xfrm>
            <a:off x="1199459" y="476672"/>
            <a:ext cx="9721077" cy="5832648"/>
          </a:xfrm>
        </p:spPr>
      </p:pic>
    </p:spTree>
    <p:extLst>
      <p:ext uri="{BB962C8B-B14F-4D97-AF65-F5344CB8AC3E}">
        <p14:creationId xmlns:p14="http://schemas.microsoft.com/office/powerpoint/2010/main" val="3636268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C2E5C-F306-791C-07A6-A9ACDD27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83C583-5362-C9D1-DDED-2060C5AFA2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5375" r="25785" b="14563"/>
          <a:stretch/>
        </p:blipFill>
        <p:spPr>
          <a:xfrm>
            <a:off x="623392" y="365124"/>
            <a:ext cx="10913932" cy="594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4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0EAFC-6CAF-07B8-014B-DA457BAB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Nitrous</a:t>
            </a:r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Oxide: Angel or </a:t>
            </a:r>
            <a:r>
              <a:rPr lang="nl-NL" b="1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Devil</a:t>
            </a:r>
            <a:br>
              <a:rPr lang="nl-NL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nl-NL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Daniel </a:t>
            </a:r>
            <a:r>
              <a:rPr lang="nl-NL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Annequin</a:t>
            </a:r>
            <a:br>
              <a:rPr lang="nl-NL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274B24-2A18-7E3C-6C99-4078B7BC5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27556"/>
          <a:stretch/>
        </p:blipFill>
        <p:spPr>
          <a:xfrm>
            <a:off x="4727848" y="1196752"/>
            <a:ext cx="727280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61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E38BF1-2B68-DF01-42AB-0336B243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E1505D-22C6-5C63-8F7A-2296E43C43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34643" b="14563"/>
          <a:stretch/>
        </p:blipFill>
        <p:spPr>
          <a:xfrm>
            <a:off x="1631504" y="278015"/>
            <a:ext cx="8712968" cy="630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6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BF821-3591-4DE2-6B8E-9CDDF9011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PSA Practice patterns in European Emergency Care Units: Challenges &amp; Opportunities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Cyril </a:t>
            </a:r>
            <a:r>
              <a:rPr lang="en-US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Sahyoun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EF1F420-8893-C715-EC7B-51731B8DD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1125" r="30510" b="19813"/>
          <a:stretch/>
        </p:blipFill>
        <p:spPr>
          <a:xfrm>
            <a:off x="4727848" y="2274899"/>
            <a:ext cx="7128792" cy="43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865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C82D8-4EAE-42C1-BD08-FAAAECC1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5523E4-7DCF-566E-3B65-5D2B4673D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4563" r="32872" b="23750"/>
          <a:stretch/>
        </p:blipFill>
        <p:spPr>
          <a:xfrm>
            <a:off x="983432" y="476672"/>
            <a:ext cx="10225136" cy="579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293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182966-D673-62D7-3CEF-7BF552CF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7647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Training pediatric ED staff in procedural sedation: achievements and lessons learnt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Silvia </a:t>
            </a:r>
            <a:r>
              <a:rPr lang="en-US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Bressan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F0542E-8181-5802-8335-CE208B64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9313" r="26374" b="14563"/>
          <a:stretch/>
        </p:blipFill>
        <p:spPr>
          <a:xfrm>
            <a:off x="4367808" y="1822422"/>
            <a:ext cx="7632848" cy="49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45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7563D-2462-8FBD-D0C8-8C049B5B1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2687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Trust me, I am a trained sedation provider!</a:t>
            </a:r>
            <a:b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sz="4000" b="1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Incorporating </a:t>
            </a:r>
            <a:r>
              <a:rPr lang="en-US" sz="4000" b="1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Entrustable</a:t>
            </a:r>
            <a:r>
              <a:rPr lang="en-US" sz="4000" b="1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Professional Activities into a pediatric sedation curriculum for specialized nurses</a:t>
            </a:r>
            <a:br>
              <a:rPr lang="en-US" sz="4000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sz="4000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Marga</a:t>
            </a:r>
            <a:r>
              <a:rPr lang="en-US" sz="4000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 van Eck-</a:t>
            </a:r>
            <a:r>
              <a:rPr lang="en-US" sz="4000" b="0" i="0" dirty="0" err="1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Smaling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7B6852-991D-9E6D-9C5B-D92BBD6F37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9" t="9187" r="30898" b="18626"/>
          <a:stretch/>
        </p:blipFill>
        <p:spPr>
          <a:xfrm>
            <a:off x="5879976" y="2826450"/>
            <a:ext cx="6192688" cy="39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3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1E198-5BF5-F920-0539-827460EE7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66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Pediatric Procedural Sedation in Europe</a:t>
            </a:r>
            <a:br>
              <a:rPr lang="en-US" dirty="0"/>
            </a:br>
            <a:r>
              <a:rPr lang="en-US" dirty="0"/>
              <a:t>Quo Vadis? </a:t>
            </a:r>
            <a:endParaRPr lang="nl-NL" dirty="0"/>
          </a:p>
        </p:txBody>
      </p:sp>
      <p:pic>
        <p:nvPicPr>
          <p:cNvPr id="1026" name="Picture 2" descr="PROSA 2021_LOGO_CMYK">
            <a:extLst>
              <a:ext uri="{FF2B5EF4-FFF2-40B4-BE49-F238E27FC236}">
                <a16:creationId xmlns:a16="http://schemas.microsoft.com/office/drawing/2014/main" id="{80126C41-C5B3-0C41-4DF6-2637DD4E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797152"/>
            <a:ext cx="7608168" cy="168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058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7265BE-5236-7880-4682-E26519B31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579" y="2141537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Open for emotions of children</a:t>
            </a:r>
          </a:p>
          <a:p>
            <a:r>
              <a:rPr lang="en-US" dirty="0"/>
              <a:t>Overcome our own medical urge: do the best suitable for the child?</a:t>
            </a:r>
          </a:p>
          <a:p>
            <a:r>
              <a:rPr lang="en-US" dirty="0"/>
              <a:t>Re-evaluate need for:</a:t>
            </a:r>
          </a:p>
          <a:p>
            <a:pPr lvl="1"/>
            <a:r>
              <a:rPr lang="en-US" dirty="0"/>
              <a:t>Contact &amp; hospital admission</a:t>
            </a:r>
          </a:p>
          <a:p>
            <a:pPr lvl="1"/>
            <a:r>
              <a:rPr lang="en-US" dirty="0"/>
              <a:t>Intervention: temperate, blood sampling!</a:t>
            </a:r>
          </a:p>
          <a:p>
            <a:r>
              <a:rPr lang="en-US" dirty="0"/>
              <a:t>Multidisciplinary approach!</a:t>
            </a:r>
          </a:p>
          <a:p>
            <a:pPr lvl="1"/>
            <a:r>
              <a:rPr lang="en-US" dirty="0"/>
              <a:t>Specialists: Surgeons? </a:t>
            </a:r>
          </a:p>
          <a:p>
            <a:pPr lvl="1"/>
            <a:r>
              <a:rPr lang="en-US" dirty="0"/>
              <a:t>Anesthesiologists: come out of OR</a:t>
            </a:r>
          </a:p>
          <a:p>
            <a:r>
              <a:rPr lang="en-US" dirty="0"/>
              <a:t>Physicians, nurses, politicians, press, parents!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Children?</a:t>
            </a:r>
          </a:p>
          <a:p>
            <a:r>
              <a:rPr lang="en-US" dirty="0"/>
              <a:t>Local multidisciplinary approach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More countries!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All &amp; Piet keep on going, work together!</a:t>
            </a:r>
          </a:p>
          <a:p>
            <a:pPr lvl="1"/>
            <a:endParaRPr lang="nl-NL" sz="3200" dirty="0">
              <a:solidFill>
                <a:srgbClr val="FF0000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D2D8E80-E416-72CA-A243-262E9C36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2" descr="PROSA 2021_LOGO_CMYK">
            <a:extLst>
              <a:ext uri="{FF2B5EF4-FFF2-40B4-BE49-F238E27FC236}">
                <a16:creationId xmlns:a16="http://schemas.microsoft.com/office/drawing/2014/main" id="{D0C933D9-F285-47C7-E6D8-5875EFD0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76672"/>
            <a:ext cx="6408712" cy="14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A452B21-14A3-F3F5-A7A7-CB41691FB78E}"/>
              </a:ext>
            </a:extLst>
          </p:cNvPr>
          <p:cNvCxnSpPr>
            <a:cxnSpLocks/>
          </p:cNvCxnSpPr>
          <p:nvPr/>
        </p:nvCxnSpPr>
        <p:spPr>
          <a:xfrm>
            <a:off x="6035344" y="472667"/>
            <a:ext cx="121311" cy="588291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2A3D7E43-57A0-33A1-7F0C-5771E95E2EFE}"/>
              </a:ext>
            </a:extLst>
          </p:cNvPr>
          <p:cNvSpPr txBox="1"/>
          <p:nvPr/>
        </p:nvSpPr>
        <p:spPr>
          <a:xfrm>
            <a:off x="6312024" y="105092"/>
            <a:ext cx="307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0" dirty="0">
                <a:solidFill>
                  <a:srgbClr val="FF0000"/>
                </a:solidFill>
              </a:rPr>
              <a:t>4</a:t>
            </a:r>
            <a:endParaRPr lang="nl-NL" sz="8000" i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61E20-4EF6-31AE-0060-FACE7B5A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The human factor</a:t>
            </a:r>
            <a:br>
              <a:rPr lang="nl-NL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nl-NL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Piet Leroy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B8DD2EF-3E76-5322-AE18-2ED9E984D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26170"/>
          <a:stretch/>
        </p:blipFill>
        <p:spPr>
          <a:xfrm>
            <a:off x="2711623" y="1988840"/>
            <a:ext cx="6787481" cy="4608512"/>
          </a:xfrm>
        </p:spPr>
      </p:pic>
    </p:spTree>
    <p:extLst>
      <p:ext uri="{BB962C8B-B14F-4D97-AF65-F5344CB8AC3E}">
        <p14:creationId xmlns:p14="http://schemas.microsoft.com/office/powerpoint/2010/main" val="2109048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B29A7-EADB-566F-BC4B-C2E16143F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8B5870E-EF4A-C05E-F146-0D664714F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t="10370" r="23191" b="11852"/>
          <a:stretch/>
        </p:blipFill>
        <p:spPr>
          <a:xfrm>
            <a:off x="1199456" y="987585"/>
            <a:ext cx="9793088" cy="5479467"/>
          </a:xfrm>
        </p:spPr>
      </p:pic>
    </p:spTree>
    <p:extLst>
      <p:ext uri="{BB962C8B-B14F-4D97-AF65-F5344CB8AC3E}">
        <p14:creationId xmlns:p14="http://schemas.microsoft.com/office/powerpoint/2010/main" val="358008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24743-58B9-02F7-C2C7-DC7BCE5A8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9E9D15B-9D42-6721-4ACC-8E2F8081D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15335" r="29149" b="26745"/>
          <a:stretch/>
        </p:blipFill>
        <p:spPr>
          <a:xfrm>
            <a:off x="1322898" y="620688"/>
            <a:ext cx="9546204" cy="5760640"/>
          </a:xfrm>
        </p:spPr>
      </p:pic>
    </p:spTree>
    <p:extLst>
      <p:ext uri="{BB962C8B-B14F-4D97-AF65-F5344CB8AC3E}">
        <p14:creationId xmlns:p14="http://schemas.microsoft.com/office/powerpoint/2010/main" val="526939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6A104-C113-42DD-F2B0-9D3A2A06B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4357362-B4F3-CB3C-B955-968E7C976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15000" b="11852"/>
          <a:stretch/>
        </p:blipFill>
        <p:spPr>
          <a:xfrm>
            <a:off x="479376" y="404664"/>
            <a:ext cx="11477865" cy="5878722"/>
          </a:xfrm>
        </p:spPr>
      </p:pic>
    </p:spTree>
    <p:extLst>
      <p:ext uri="{BB962C8B-B14F-4D97-AF65-F5344CB8AC3E}">
        <p14:creationId xmlns:p14="http://schemas.microsoft.com/office/powerpoint/2010/main" val="2359749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C5946-ACE7-12CC-EA08-A307AEA8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The Biology of Empathy</a:t>
            </a:r>
            <a:b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</a:br>
            <a:r>
              <a:rPr lang="en-US" b="0" i="0" dirty="0">
                <a:solidFill>
                  <a:srgbClr val="3A4654"/>
                </a:solidFill>
                <a:effectLst/>
                <a:latin typeface="Ubuntu" panose="020B0504030602030204" pitchFamily="34" charset="0"/>
              </a:rPr>
              <a:t>Frans de Waal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ECF43E3-CAA6-3B62-8587-05F02FCEE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t="6558" r="18085" b="1374"/>
          <a:stretch/>
        </p:blipFill>
        <p:spPr>
          <a:xfrm>
            <a:off x="2351584" y="1953861"/>
            <a:ext cx="7056784" cy="4503665"/>
          </a:xfrm>
        </p:spPr>
      </p:pic>
    </p:spTree>
    <p:extLst>
      <p:ext uri="{BB962C8B-B14F-4D97-AF65-F5344CB8AC3E}">
        <p14:creationId xmlns:p14="http://schemas.microsoft.com/office/powerpoint/2010/main" val="27486931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‘SAFETY-kids Consortium; Safe Anesthesia For Every Toddler and Young kids. &amp;#x0D;&amp;#x0A;A Dutch consortium to improve safety of&quot;/&gt;&lt;property id=&quot;20307&quot; value=&quot;259&quot;/&gt;&lt;/object&gt;&lt;object type=&quot;3&quot; unique_id=&quot;10055&quot;&gt;&lt;property id=&quot;20148&quot; value=&quot;5&quot;/&gt;&lt;property id=&quot;20300&quot; value=&quot;Slide 6 - &amp;quot;Neurotoxicity: Animal models&amp;#x0D;&amp;#x0A;&amp;quot;&quot;/&gt;&lt;property id=&quot;20307&quot; value=&quot;306&quot;/&gt;&lt;/object&gt;&lt;object type=&quot;3&quot; unique_id=&quot;13706&quot;&gt;&lt;property id=&quot;20148&quot; value=&quot;5&quot;/&gt;&lt;property id=&quot;20300&quot; value=&quot;Slide 2 - &amp;quot;Is anaesthesia toxic for children?&amp;quot;&quot;/&gt;&lt;property id=&quot;20307&quot; value=&quot;367&quot;/&gt;&lt;/object&gt;&lt;object type=&quot;3&quot; unique_id=&quot;13707&quot;&gt;&lt;property id=&quot;20148&quot; value=&quot;5&quot;/&gt;&lt;property id=&quot;20300&quot; value=&quot;Slide 3 - &amp;quot;Established Neurotoxins&amp;quot;&quot;/&gt;&lt;property id=&quot;20307&quot; value=&quot;371&quot;/&gt;&lt;/object&gt;&lt;object type=&quot;3&quot; unique_id=&quot;13708&quot;&gt;&lt;property id=&quot;20148&quot; value=&quot;5&quot;/&gt;&lt;property id=&quot;20300&quot; value=&quot;Slide 4 - &amp;quot;Established Neurotoxins&amp;quot;&quot;/&gt;&lt;property id=&quot;20307&quot; value=&quot;370&quot;/&gt;&lt;/object&gt;&lt;object type=&quot;3&quot; unique_id=&quot;13709&quot;&gt;&lt;property id=&quot;20148&quot; value=&quot;5&quot;/&gt;&lt;property id=&quot;20300&quot; value=&quot;Slide 5 - &amp;quot;Established Neurotoxins&amp;quot;&quot;/&gt;&lt;property id=&quot;20307&quot; value=&quot;369&quot;/&gt;&lt;/object&gt;&lt;object type=&quot;3&quot; unique_id=&quot;13711&quot;&gt;&lt;property id=&quot;20148&quot; value=&quot;5&quot;/&gt;&lt;property id=&quot;20300&quot; value=&quot;Slide 10 - &amp;quot;Anesthesia neurotoxicity? &amp;quot;&quot;/&gt;&lt;property id=&quot;20307&quot; value=&quot;373&quot;/&gt;&lt;/object&gt;&lt;object type=&quot;3&quot; unique_id=&quot;13725&quot;&gt;&lt;property id=&quot;20148&quot; value=&quot;5&quot;/&gt;&lt;property id=&quot;20300&quot; value=&quot;Slide 14&quot;/&gt;&lt;property id=&quot;20307&quot; value=&quot;386&quot;/&gt;&lt;/object&gt;&lt;object type=&quot;3&quot; unique_id=&quot;13727&quot;&gt;&lt;property id=&quot;20148&quot; value=&quot;5&quot;/&gt;&lt;property id=&quot;20300&quot; value=&quot;Slide 15&quot;/&gt;&lt;property id=&quot;20307&quot; value=&quot;390&quot;/&gt;&lt;/object&gt;&lt;object type=&quot;3&quot; unique_id=&quot;13730&quot;&gt;&lt;property id=&quot;20148&quot; value=&quot;5&quot;/&gt;&lt;property id=&quot;20300&quot; value=&quot;Slide 16 - &amp;quot;Randomized Clinical Trial GAS-study : &amp;#x0D;&amp;#x0A;General  vs. regional anaesthesia&amp;quot;&quot;/&gt;&lt;property id=&quot;20307&quot; value=&quot;394&quot;/&gt;&lt;/object&gt;&lt;object type=&quot;3&quot; unique_id=&quot;13748&quot;&gt;&lt;property id=&quot;20148&quot; value=&quot;5&quot;/&gt;&lt;property id=&quot;20300&quot; value=&quot;Slide 17&quot;/&gt;&lt;property id=&quot;20307&quot; value=&quot;412&quot;/&gt;&lt;/object&gt;&lt;object type=&quot;3&quot; unique_id=&quot;13750&quot;&gt;&lt;property id=&quot;20148&quot; value=&quot;5&quot;/&gt;&lt;property id=&quot;20300&quot; value=&quot;Slide 18 - &amp;quot;Summary GAS-study&amp;quot;&quot;/&gt;&lt;property id=&quot;20307&quot; value=&quot;414&quot;/&gt;&lt;/object&gt;&lt;object type=&quot;3&quot; unique_id=&quot;14281&quot;&gt;&lt;property id=&quot;20148&quot; value=&quot;5&quot;/&gt;&lt;property id=&quot;20300&quot; value=&quot;Slide 12&quot;/&gt;&lt;property id=&quot;20307&quot; value=&quot;431&quot;/&gt;&lt;/object&gt;&lt;object type=&quot;3&quot; unique_id=&quot;18062&quot;&gt;&lt;property id=&quot;20148&quot; value=&quot;5&quot;/&gt;&lt;property id=&quot;20300&quot; value=&quot;Slide 20 - &amp;quot;FDA warning: 14 Dec 2016&amp;quot;&quot;/&gt;&lt;property id=&quot;20307&quot; value=&quot;501&quot;/&gt;&lt;/object&gt;&lt;object type=&quot;3&quot; unique_id=&quot;25169&quot;&gt;&lt;property id=&quot;20148&quot; value=&quot;5&quot;/&gt;&lt;property id=&quot;20300&quot; value=&quot;Slide 8 - &amp;quot;Learning &amp;amp; Motivation&amp;quot;&quot;/&gt;&lt;property id=&quot;20307&quot; value=&quot;541&quot;/&gt;&lt;/object&gt;&lt;object type=&quot;3&quot; unique_id=&quot;45779&quot;&gt;&lt;property id=&quot;20148&quot; value=&quot;5&quot;/&gt;&lt;property id=&quot;20300&quot; value=&quot;Slide 7 - &amp;quot;Neurotoxicity: Animal models&amp;#x0D;&amp;#x0A;&amp;quot;&quot;/&gt;&lt;property id=&quot;20307&quot; value=&quot;546&quot;/&gt;&lt;/object&gt;&lt;object type=&quot;3&quot; unique_id=&quot;45863&quot;&gt;&lt;property id=&quot;20148&quot; value=&quot;5&quot;/&gt;&lt;property id=&quot;20300&quot; value=&quot;Slide 9 - &amp;quot;Time Windows of Vulnerability to the Neurotoxic Effects&amp;#x0D;&amp;#x0A;of NMDA Receptor Antagonists for Rat&amp;#x0D;&amp;#x0A;(Postulated for Monkey&quot;/&gt;&lt;property id=&quot;20307&quot; value=&quot;547&quot;/&gt;&lt;/object&gt;&lt;object type=&quot;3&quot; unique_id=&quot;46030&quot;&gt;&lt;property id=&quot;20148&quot; value=&quot;5&quot;/&gt;&lt;property id=&quot;20300&quot; value=&quot;Slide 42&quot;/&gt;&lt;property id=&quot;20307&quot; value=&quot;548&quot;/&gt;&lt;/object&gt;&lt;object type=&quot;3&quot; unique_id=&quot;46384&quot;&gt;&lt;property id=&quot;20148&quot; value=&quot;5&quot;/&gt;&lt;property id=&quot;20300&quot; value=&quot;Slide 11&quot;/&gt;&lt;property id=&quot;20307&quot; value=&quot;553&quot;/&gt;&lt;/object&gt;&lt;object type=&quot;3&quot; unique_id=&quot;46542&quot;&gt;&lt;property id=&quot;20148&quot; value=&quot;5&quot;/&gt;&lt;property id=&quot;20300&quot; value=&quot;Slide 13 - &amp;quot;Anesthesia neurotoxicity? &amp;quot;&quot;/&gt;&lt;property id=&quot;20307&quot; value=&quot;554&quot;/&gt;&lt;/object&gt;&lt;object type=&quot;3&quot; unique_id=&quot;46673&quot;&gt;&lt;property id=&quot;20148&quot; value=&quot;5&quot;/&gt;&lt;property id=&quot;20300&quot; value=&quot;Slide 19&quot;/&gt;&lt;property id=&quot;20307&quot; value=&quot;555&quot;/&gt;&lt;/object&gt;&lt;object type=&quot;3&quot; unique_id=&quot;47735&quot;&gt;&lt;property id=&quot;20148&quot; value=&quot;5&quot;/&gt;&lt;property id=&quot;20300&quot; value=&quot;Slide 21 - &amp;quot;T-REX&amp;quot;&quot;/&gt;&lt;property id=&quot;20307&quot; value=&quot;568&quot;/&gt;&lt;/object&gt;&lt;object type=&quot;3&quot; unique_id=&quot;47736&quot;&gt;&lt;property id=&quot;20148&quot; value=&quot;5&quot;/&gt;&lt;property id=&quot;20300&quot; value=&quot;Slide 22&quot;/&gt;&lt;property id=&quot;20307&quot; value=&quot;563&quot;/&gt;&lt;/object&gt;&lt;object type=&quot;3&quot; unique_id=&quot;47737&quot;&gt;&lt;property id=&quot;20148&quot; value=&quot;5&quot;/&gt;&lt;property id=&quot;20300&quot; value=&quot;Slide 23&quot;/&gt;&lt;property id=&quot;20307&quot; value=&quot;567&quot;/&gt;&lt;/object&gt;&lt;object type=&quot;3&quot; unique_id=&quot;47738&quot;&gt;&lt;property id=&quot;20148&quot; value=&quot;5&quot;/&gt;&lt;property id=&quot;20300&quot; value=&quot;Slide 24&quot;/&gt;&lt;property id=&quot;20307&quot; value=&quot;564&quot;/&gt;&lt;/object&gt;&lt;object type=&quot;3&quot; unique_id=&quot;47739&quot;&gt;&lt;property id=&quot;20148&quot; value=&quot;5&quot;/&gt;&lt;property id=&quot;20300&quot; value=&quot;Slide 25 - &amp;quot;Review Dexmed&amp;quot;&quot;/&gt;&lt;property id=&quot;20307&quot; value=&quot;565&quot;/&gt;&lt;/object&gt;&lt;object type=&quot;3&quot; unique_id=&quot;47740&quot;&gt;&lt;property id=&quot;20148&quot; value=&quot;5&quot;/&gt;&lt;property id=&quot;20300&quot; value=&quot;Slide 26 - &amp;quot;TREX Phase 1: pilot&amp;quot;&quot;/&gt;&lt;property id=&quot;20307&quot; value=&quot;566&quot;/&gt;&lt;/object&gt;&lt;object type=&quot;3&quot; unique_id=&quot;47741&quot;&gt;&lt;property id=&quot;20148&quot; value=&quot;5&quot;/&gt;&lt;property id=&quot;20300&quot; value=&quot;Slide 27 - &amp;quot;TREX trial&amp;quot;&quot;/&gt;&lt;property id=&quot;20307&quot; value=&quot;570&quot;/&gt;&lt;/object&gt;&lt;object type=&quot;3&quot; unique_id=&quot;47742&quot;&gt;&lt;property id=&quot;20148&quot; value=&quot;5&quot;/&gt;&lt;property id=&quot;20300&quot; value=&quot;Slide 28 - &amp;quot;TREX trial&amp;quot;&quot;/&gt;&lt;property id=&quot;20307&quot; value=&quot;571&quot;/&gt;&lt;/object&gt;&lt;object type=&quot;3&quot; unique_id=&quot;47743&quot;&gt;&lt;property id=&quot;20148&quot; value=&quot;5&quot;/&gt;&lt;property id=&quot;20300&quot; value=&quot;Slide 29 - &amp;quot;TREX-trial&amp;quot;&quot;/&gt;&lt;property id=&quot;20307&quot; value=&quot;572&quot;/&gt;&lt;/object&gt;&lt;object type=&quot;3&quot; unique_id=&quot;47744&quot;&gt;&lt;property id=&quot;20148&quot; value=&quot;5&quot;/&gt;&lt;property id=&quot;20300&quot; value=&quot;Slide 30 - &amp;quot;TREX trial: Exclusion (1)&amp;quot;&quot;/&gt;&lt;property id=&quot;20307&quot; value=&quot;573&quot;/&gt;&lt;/object&gt;&lt;object type=&quot;3&quot; unique_id=&quot;47745&quot;&gt;&lt;property id=&quot;20148&quot; value=&quot;5&quot;/&gt;&lt;property id=&quot;20300&quot; value=&quot;Slide 31 - &amp;quot;TREX trial: Exclusion (2)&amp;quot;&quot;/&gt;&lt;property id=&quot;20307&quot; value=&quot;574&quot;/&gt;&lt;/object&gt;&lt;object type=&quot;3&quot; unique_id=&quot;48001&quot;&gt;&lt;property id=&quot;20148&quot; value=&quot;5&quot;/&gt;&lt;property id=&quot;20300&quot; value=&quot;Slide 32 - &amp;quot;TREX&amp;quot;&quot;/&gt;&lt;property id=&quot;20307&quot; value=&quot;575&quot;/&gt;&lt;/object&gt;&lt;object type=&quot;3&quot; unique_id=&quot;48002&quot;&gt;&lt;property id=&quot;20148&quot; value=&quot;5&quot;/&gt;&lt;property id=&quot;20300&quot; value=&quot;Slide 33 - &amp;quot;TREX-trial: intervention 1&amp;quot;&quot;/&gt;&lt;property id=&quot;20307&quot; value=&quot;576&quot;/&gt;&lt;/object&gt;&lt;object type=&quot;3&quot; unique_id=&quot;48003&quot;&gt;&lt;property id=&quot;20148&quot; value=&quot;5&quot;/&gt;&lt;property id=&quot;20300&quot; value=&quot;Slide 34 - &amp;quot;TREX trial: intervention 2&amp;quot;&quot;/&gt;&lt;property id=&quot;20307&quot; value=&quot;577&quot;/&gt;&lt;/object&gt;&lt;object type=&quot;3&quot; unique_id=&quot;48139&quot;&gt;&lt;property id=&quot;20148&quot; value=&quot;5&quot;/&gt;&lt;property id=&quot;20300&quot; value=&quot;Slide 35 - &amp;quot;TREX-trial: both groups (1)&amp;quot;&quot;/&gt;&lt;property id=&quot;20307&quot; value=&quot;578&quot;/&gt;&lt;/object&gt;&lt;object type=&quot;3&quot; unique_id=&quot;48140&quot;&gt;&lt;property id=&quot;20148&quot; value=&quot;5&quot;/&gt;&lt;property id=&quot;20300&quot; value=&quot;Slide 36 - &amp;quot;TREX-trial: both groups (2)&amp;quot;&quot;/&gt;&lt;property id=&quot;20307&quot; value=&quot;579&quot;/&gt;&lt;/object&gt;&lt;object type=&quot;3&quot; unique_id=&quot;48282&quot;&gt;&lt;property id=&quot;20148&quot; value=&quot;5&quot;/&gt;&lt;property id=&quot;20300&quot; value=&quot;Slide 37 - &amp;quot;Hypotension and hypertension&amp;quot;&quot;/&gt;&lt;property id=&quot;20307&quot; value=&quot;580&quot;/&gt;&lt;/object&gt;&lt;object type=&quot;3&quot; unique_id=&quot;48619&quot;&gt;&lt;property id=&quot;20148&quot; value=&quot;5&quot;/&gt;&lt;property id=&quot;20300&quot; value=&quot;Slide 38 - &amp;quot;Light anesthesia&amp;quot;&quot;/&gt;&lt;property id=&quot;20307&quot; value=&quot;581&quot;/&gt;&lt;/object&gt;&lt;object type=&quot;3&quot; unique_id=&quot;48620&quot;&gt;&lt;property id=&quot;20148&quot; value=&quot;5&quot;/&gt;&lt;property id=&quot;20300&quot; value=&quot;Slide 39 - &amp;quot;Monitoring OR&amp;quot;&quot;/&gt;&lt;property id=&quot;20307&quot; value=&quot;582&quot;/&gt;&lt;/object&gt;&lt;object type=&quot;3&quot; unique_id=&quot;48621&quot;&gt;&lt;property id=&quot;20148&quot; value=&quot;5&quot;/&gt;&lt;property id=&quot;20300&quot; value=&quot;Slide 40 - &amp;quot;TREX-trial: outcome 3 years&amp;quot;&quot;/&gt;&lt;property id=&quot;20307&quot; value=&quot;583&quot;/&gt;&lt;/object&gt;&lt;object type=&quot;3&quot; unique_id=&quot;48622&quot;&gt;&lt;property id=&quot;20148&quot; value=&quot;5&quot;/&gt;&lt;property id=&quot;20300&quot; value=&quot;Slide 41 - &amp;quot;TREX-SAFETY-kids&amp;quot;&quot;/&gt;&lt;property id=&quot;20307&quot; value=&quot;584&quot;/&gt;&lt;/object&gt;&lt;object type=&quot;3&quot; unique_id=&quot;48673&quot;&gt;&lt;property id=&quot;20148&quot; value=&quot;5&quot;/&gt;&lt;property id=&quot;20300&quot; value=&quot;Slide 43 - &amp;quot;Timeline&amp;quot;&quot;/&gt;&lt;property id=&quot;20307&quot; value=&quot;585&quot;/&gt;&lt;/object&gt;&lt;object type=&quot;3&quot; unique_id=&quot;49133&quot;&gt;&lt;property id=&quot;20148&quot; value=&quot;5&quot;/&gt;&lt;property id=&quot;20300&quot; value=&quot;Slide 45 - &amp;quot;Milestones&amp;quot;&quot;/&gt;&lt;property id=&quot;20307&quot; value=&quot;586&quot;/&gt;&lt;/object&gt;&lt;object type=&quot;3&quot; unique_id=&quot;49989&quot;&gt;&lt;property id=&quot;20148&quot; value=&quot;5&quot;/&gt;&lt;property id=&quot;20300&quot; value=&quot;Slide 44 - &amp;quot;Practical issues: Local PI&amp;quot;&quot;/&gt;&lt;property id=&quot;20307&quot; value=&quot;590&quot;/&gt;&lt;/object&gt;&lt;object type=&quot;3&quot; unique_id=&quot;50485&quot;&gt;&lt;property id=&quot;20148&quot; value=&quot;5&quot;/&gt;&lt;property id=&quot;20300&quot; value=&quot;Slide 46 - &amp;quot;Support&amp;quot;&quot;/&gt;&lt;property id=&quot;20307&quot; value=&quot;591&quot;/&gt;&lt;/object&gt;&lt;object type=&quot;3&quot; unique_id=&quot;50934&quot;&gt;&lt;property id=&quot;20148&quot; value=&quot;5&quot;/&gt;&lt;property id=&quot;20300&quot; value=&quot;Slide 50 - &amp;quot;SAFETY-KIDS&amp;quot;&quot;/&gt;&lt;property id=&quot;20307&quot; value=&quot;592&quot;/&gt;&lt;/object&gt;&lt;object type=&quot;3&quot; unique_id=&quot;51977&quot;&gt;&lt;property id=&quot;20148&quot; value=&quot;5&quot;/&gt;&lt;property id=&quot;20300&quot; value=&quot;Slide 51 - &amp;quot;TREX-SAFETY-kids&amp;quot;&quot;/&gt;&lt;property id=&quot;20307&quot; value=&quot;595&quot;/&gt;&lt;/object&gt;&lt;object type=&quot;3&quot; unique_id=&quot;52391&quot;&gt;&lt;property id=&quot;20148&quot; value=&quot;5&quot;/&gt;&lt;property id=&quot;20300&quot; value=&quot;Slide 47 - &amp;quot;Comparability&amp;quot;&quot;/&gt;&lt;property id=&quot;20307&quot; value=&quot;597&quot;/&gt;&lt;/object&gt;&lt;object type=&quot;3&quot; unique_id=&quot;52392&quot;&gt;&lt;property id=&quot;20148&quot; value=&quot;5&quot;/&gt;&lt;property id=&quot;20300&quot; value=&quot;Slide 48 - &amp;quot;Short term effect (age 3 years) &amp;#x0D;&amp;#x0A;&amp;quot;&quot;/&gt;&lt;property id=&quot;20307&quot; value=&quot;598&quot;/&gt;&lt;/object&gt;&lt;object type=&quot;3&quot; unique_id=&quot;52393&quot;&gt;&lt;property id=&quot;20148&quot; value=&quot;5&quot;/&gt;&lt;property id=&quot;20300&quot; value=&quot;Slide 49 - &amp;quot;Long term effects (5 and 8 years)&amp;quot;&quot;/&gt;&lt;property id=&quot;20307&quot; value=&quot;5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o Offic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6136</TotalTime>
  <Words>420</Words>
  <Application>Microsoft Office PowerPoint</Application>
  <PresentationFormat>Breedbeeld</PresentationFormat>
  <Paragraphs>43</Paragraphs>
  <Slides>59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Ubuntu</vt:lpstr>
      <vt:lpstr>Tema do Office</vt:lpstr>
      <vt:lpstr>Pediatric Procedural Sedation in Europe Quo Vadis? </vt:lpstr>
      <vt:lpstr>PowerPoint-presentatie</vt:lpstr>
      <vt:lpstr>PowerPoint-presentatie</vt:lpstr>
      <vt:lpstr>Empathy and Empathic blindness Bénédicte  Lombart &amp; Sophie Verbeek</vt:lpstr>
      <vt:lpstr>PowerPoint-presentatie</vt:lpstr>
      <vt:lpstr>PowerPoint-presentatie</vt:lpstr>
      <vt:lpstr>PowerPoint-presentatie</vt:lpstr>
      <vt:lpstr>PowerPoint-presentatie</vt:lpstr>
      <vt:lpstr>The Biology of Empathy Frans de Waal</vt:lpstr>
      <vt:lpstr>PowerPoint-presentatie</vt:lpstr>
      <vt:lpstr>PowerPoint-presentatie</vt:lpstr>
      <vt:lpstr>PowerPoint-presentatie</vt:lpstr>
      <vt:lpstr>Non-Verbal Communication in the patient-professional relationship Judith Hall </vt:lpstr>
      <vt:lpstr>PowerPoint-presentatie</vt:lpstr>
      <vt:lpstr>Placebo and Nocebo effects Fabrizio Benedetti </vt:lpstr>
      <vt:lpstr>PowerPoint-presentatie</vt:lpstr>
      <vt:lpstr>Making a human connection: establishing trust with children Baruch Krauss </vt:lpstr>
      <vt:lpstr>PowerPoint-presentatie</vt:lpstr>
      <vt:lpstr>PowerPoint-presentatie</vt:lpstr>
      <vt:lpstr>A Parent’s quest for procedural comfort Vera Tomassen</vt:lpstr>
      <vt:lpstr>PowerPoint-presentatie</vt:lpstr>
      <vt:lpstr>PowerPoint-presentatie</vt:lpstr>
      <vt:lpstr>PowerPoint-presentatie</vt:lpstr>
      <vt:lpstr>PowerPoint-presentatie</vt:lpstr>
      <vt:lpstr>Analgesia for Common Procedures in Children Amy Baxter </vt:lpstr>
      <vt:lpstr>PowerPoint-presentatie</vt:lpstr>
      <vt:lpstr>PowerPoint-presentatie</vt:lpstr>
      <vt:lpstr>Lessons from the dental chair Rick van der Pas</vt:lpstr>
      <vt:lpstr>Rights based standards for children undergoing clinical procedures: an international collaborative good practice statement Lucy Bray </vt:lpstr>
      <vt:lpstr>PowerPoint-presentatie</vt:lpstr>
      <vt:lpstr>Procedural Distress and Comfort in Neonates Gabriele Cont </vt:lpstr>
      <vt:lpstr>PowerPoint-presentatie</vt:lpstr>
      <vt:lpstr>PowerPoint-presentatie</vt:lpstr>
      <vt:lpstr>Long-Term consequences of procedural pain at the young age Anna Taddio </vt:lpstr>
      <vt:lpstr>PowerPoint-presentatie</vt:lpstr>
      <vt:lpstr>PowerPoint-presentatie</vt:lpstr>
      <vt:lpstr>Procedural Sedation and Analgesia in the (Very) Young Children – Practical Pharmacology Karel Allegaert </vt:lpstr>
      <vt:lpstr>PowerPoint-presentatie</vt:lpstr>
      <vt:lpstr>PowerPoint-presentatie</vt:lpstr>
      <vt:lpstr>PowerPoint-presentatie</vt:lpstr>
      <vt:lpstr>Safety of Procedural Sedatives in young children: is neurotoxicity an issue? Jurgen de Graaff </vt:lpstr>
      <vt:lpstr>Procedural Sedation and the Pediatric Airway: interactions and precautions Mohamed Mahmoud </vt:lpstr>
      <vt:lpstr>PowerPoint-presentatie</vt:lpstr>
      <vt:lpstr>PowerPoint-presentatie</vt:lpstr>
      <vt:lpstr>Pre-sedation fasting: an update of the evidence and the new ICAPS guidelines Mark Roback</vt:lpstr>
      <vt:lpstr>PowerPoint-presentatie</vt:lpstr>
      <vt:lpstr>PowerPoint-presentatie</vt:lpstr>
      <vt:lpstr>Risk factors and adverse events in pediatric procedural sedation Maala Bhatt </vt:lpstr>
      <vt:lpstr>PowerPoint-presentatie</vt:lpstr>
      <vt:lpstr>PowerPoint-presentatie</vt:lpstr>
      <vt:lpstr>Nitrous Oxide: Angel or Devil Daniel Annequin </vt:lpstr>
      <vt:lpstr>PowerPoint-presentatie</vt:lpstr>
      <vt:lpstr>PSA Practice patterns in European Emergency Care Units: Challenges &amp; Opportunities Cyril Sahyoun </vt:lpstr>
      <vt:lpstr>PowerPoint-presentatie</vt:lpstr>
      <vt:lpstr>Training pediatric ED staff in procedural sedation: achievements and lessons learnt Silvia Bressan </vt:lpstr>
      <vt:lpstr>Trust me, I am a trained sedation provider! Incorporating Entrustable Professional Activities into a pediatric sedation curriculum for specialized nurses Marga van Eck-Smaling </vt:lpstr>
      <vt:lpstr>Pediatric Procedural Sedation in Europe Quo Vadis? </vt:lpstr>
      <vt:lpstr>PowerPoint-presentatie</vt:lpstr>
      <vt:lpstr>The human factor Piet Leroy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Jurgen de Graaff</dc:creator>
  <cp:lastModifiedBy>Jurgen de Graaff</cp:lastModifiedBy>
  <cp:revision>591</cp:revision>
  <dcterms:created xsi:type="dcterms:W3CDTF">2016-03-24T12:16:16Z</dcterms:created>
  <dcterms:modified xsi:type="dcterms:W3CDTF">2022-09-09T14:42:11Z</dcterms:modified>
</cp:coreProperties>
</file>