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61" r:id="rId1"/>
    <p:sldMasterId id="2147483697" r:id="rId2"/>
  </p:sldMasterIdLst>
  <p:notesMasterIdLst>
    <p:notesMasterId r:id="rId52"/>
  </p:notesMasterIdLst>
  <p:handoutMasterIdLst>
    <p:handoutMasterId r:id="rId53"/>
  </p:handoutMasterIdLst>
  <p:sldIdLst>
    <p:sldId id="1377" r:id="rId3"/>
    <p:sldId id="1379" r:id="rId4"/>
    <p:sldId id="367" r:id="rId5"/>
    <p:sldId id="1376" r:id="rId6"/>
    <p:sldId id="821" r:id="rId7"/>
    <p:sldId id="822" r:id="rId8"/>
    <p:sldId id="371" r:id="rId9"/>
    <p:sldId id="370" r:id="rId10"/>
    <p:sldId id="369" r:id="rId11"/>
    <p:sldId id="602" r:id="rId12"/>
    <p:sldId id="306" r:id="rId13"/>
    <p:sldId id="546" r:id="rId14"/>
    <p:sldId id="603" r:id="rId15"/>
    <p:sldId id="662" r:id="rId16"/>
    <p:sldId id="604" r:id="rId17"/>
    <p:sldId id="605" r:id="rId18"/>
    <p:sldId id="608" r:id="rId19"/>
    <p:sldId id="607" r:id="rId20"/>
    <p:sldId id="606" r:id="rId21"/>
    <p:sldId id="553" r:id="rId22"/>
    <p:sldId id="663" r:id="rId23"/>
    <p:sldId id="427" r:id="rId24"/>
    <p:sldId id="431" r:id="rId25"/>
    <p:sldId id="610" r:id="rId26"/>
    <p:sldId id="611" r:id="rId27"/>
    <p:sldId id="612" r:id="rId28"/>
    <p:sldId id="613" r:id="rId29"/>
    <p:sldId id="1375" r:id="rId30"/>
    <p:sldId id="753" r:id="rId31"/>
    <p:sldId id="554" r:id="rId32"/>
    <p:sldId id="386" r:id="rId33"/>
    <p:sldId id="704" r:id="rId34"/>
    <p:sldId id="730" r:id="rId35"/>
    <p:sldId id="414" r:id="rId36"/>
    <p:sldId id="1382" r:id="rId37"/>
    <p:sldId id="1384" r:id="rId38"/>
    <p:sldId id="712" r:id="rId39"/>
    <p:sldId id="713" r:id="rId40"/>
    <p:sldId id="729" r:id="rId41"/>
    <p:sldId id="736" r:id="rId42"/>
    <p:sldId id="737" r:id="rId43"/>
    <p:sldId id="738" r:id="rId44"/>
    <p:sldId id="739" r:id="rId45"/>
    <p:sldId id="740" r:id="rId46"/>
    <p:sldId id="741" r:id="rId47"/>
    <p:sldId id="743" r:id="rId48"/>
    <p:sldId id="1385" r:id="rId49"/>
    <p:sldId id="744" r:id="rId50"/>
    <p:sldId id="826" r:id="rId51"/>
  </p:sldIdLst>
  <p:sldSz cx="12192000" cy="6858000"/>
  <p:notesSz cx="6858000" cy="9144000"/>
  <p:custDataLst>
    <p:tags r:id="rId54"/>
  </p:custDataLst>
  <p:defaultTextStyle>
    <a:defPPr>
      <a:defRPr lang="nl-NL"/>
    </a:defPPr>
    <a:lvl1pPr algn="l" rtl="0" eaLnBrk="0" fontAlgn="base" hangingPunct="0">
      <a:spcBef>
        <a:spcPct val="0"/>
      </a:spcBef>
      <a:spcAft>
        <a:spcPct val="0"/>
      </a:spcAft>
      <a:defRPr sz="2000" i="1" kern="1200">
        <a:solidFill>
          <a:srgbClr val="0D1F74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i="1" kern="1200">
        <a:solidFill>
          <a:srgbClr val="0D1F74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i="1" kern="1200">
        <a:solidFill>
          <a:srgbClr val="0D1F74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i="1" kern="1200">
        <a:solidFill>
          <a:srgbClr val="0D1F74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i="1" kern="1200">
        <a:solidFill>
          <a:srgbClr val="0D1F74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000" i="1" kern="1200">
        <a:solidFill>
          <a:srgbClr val="0D1F74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000" i="1" kern="1200">
        <a:solidFill>
          <a:srgbClr val="0D1F74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000" i="1" kern="1200">
        <a:solidFill>
          <a:srgbClr val="0D1F74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000" i="1" kern="1200">
        <a:solidFill>
          <a:srgbClr val="0D1F74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2074"/>
    <a:srgbClr val="0D1F74"/>
    <a:srgbClr val="A5DEEB"/>
    <a:srgbClr val="C1C7DC"/>
    <a:srgbClr val="7ECFE2"/>
    <a:srgbClr val="182075"/>
    <a:srgbClr val="79C9DD"/>
    <a:srgbClr val="C0DF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8034E78-7F5D-4C2E-B375-FC64B27BC917}" styleName="Stijl, donker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4C1A8A3-306A-4EB7-A6B1-4F7E0EB9C5D6}" styleName="Stijl, gemiddeld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93D81CF-94F2-401A-BA57-92F5A7B2D0C5}" styleName="Stijl, gemiddeld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EC20E35-A176-4012-BC5E-935CFFF8708E}" styleName="Stijl, gemiddeld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7292A2E-F333-43FB-9621-5CBBE7FDCDCB}" styleName="Stijl, licht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84111" autoAdjust="0"/>
  </p:normalViewPr>
  <p:slideViewPr>
    <p:cSldViewPr showGuides="1">
      <p:cViewPr varScale="1">
        <p:scale>
          <a:sx n="85" d="100"/>
          <a:sy n="85" d="100"/>
        </p:scale>
        <p:origin x="414" y="78"/>
      </p:cViewPr>
      <p:guideLst>
        <p:guide orient="horz" pos="2160"/>
        <p:guide pos="3840"/>
      </p:guideLst>
    </p:cSldViewPr>
  </p:slid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100" d="100"/>
        <a:sy n="100" d="100"/>
      </p:scale>
      <p:origin x="0" y="12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handoutMaster" Target="handoutMasters/handoutMaster1.xml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nl-NL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nl-NL"/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nl-NL"/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70C8FA4-9637-4E88-B742-4DFFD901CE01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9255171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i="0">
                <a:solidFill>
                  <a:schemeClr val="tx1"/>
                </a:solidFill>
              </a:defRPr>
            </a:lvl1pPr>
          </a:lstStyle>
          <a:p>
            <a:endParaRPr lang="nl-NL" altLang="nl-NL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0">
                <a:solidFill>
                  <a:schemeClr val="tx1"/>
                </a:solidFill>
              </a:defRPr>
            </a:lvl1pPr>
          </a:lstStyle>
          <a:p>
            <a:endParaRPr lang="nl-NL" altLang="nl-NL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143000" y="4343400"/>
            <a:ext cx="457041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Click to edit Master text styles</a:t>
            </a:r>
          </a:p>
          <a:p>
            <a:pPr lvl="1"/>
            <a:r>
              <a:rPr lang="nl-NL" altLang="nl-NL"/>
              <a:t>Second level</a:t>
            </a:r>
          </a:p>
          <a:p>
            <a:pPr lvl="2"/>
            <a:r>
              <a:rPr lang="nl-NL" altLang="nl-NL"/>
              <a:t>Third level</a:t>
            </a:r>
          </a:p>
          <a:p>
            <a:pPr lvl="3"/>
            <a:r>
              <a:rPr lang="nl-NL" altLang="nl-NL"/>
              <a:t>Fourth level</a:t>
            </a:r>
          </a:p>
          <a:p>
            <a:pPr lvl="4"/>
            <a:r>
              <a:rPr lang="nl-NL" altLang="nl-NL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i="0">
                <a:solidFill>
                  <a:schemeClr val="tx1"/>
                </a:solidFill>
              </a:defRPr>
            </a:lvl1pPr>
          </a:lstStyle>
          <a:p>
            <a:endParaRPr lang="nl-NL" altLang="nl-NL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0">
                <a:solidFill>
                  <a:schemeClr val="tx1"/>
                </a:solidFill>
              </a:defRPr>
            </a:lvl1pPr>
          </a:lstStyle>
          <a:p>
            <a:fld id="{750D0520-D8FF-45C7-8EBB-5894D78929BE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2250987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DF5622-67CE-4B88-A0DE-952C44DFFEB5}" type="slidenum">
              <a:rPr lang="nl-NL" smtClean="0"/>
              <a:pPr>
                <a:defRPr/>
              </a:pPr>
              <a:t>3</a:t>
            </a:fld>
            <a:endParaRPr lang="nl-N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Forest plot showing the association of single general anesthesia with the risk of neurodevelopment before age 4 in 11 studies after omitting</a:t>
            </a:r>
          </a:p>
          <a:p>
            <a:r>
              <a:rPr lang="en-AU" sz="1200" b="0" i="0" u="none" strike="noStrike" kern="1200" baseline="0" dirty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Bong et al. [8] and DiMaggio et al. [16]</a:t>
            </a:r>
            <a:endParaRPr lang="en-AU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0D0520-D8FF-45C7-8EBB-5894D78929BE}" type="slidenum">
              <a:rPr lang="nl-NL" altLang="nl-NL" smtClean="0"/>
              <a:pPr/>
              <a:t>23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6479147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nl-NL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en-US" sz="1800" b="0" i="0" u="none" strike="noStrike" baseline="0" dirty="0">
                <a:solidFill>
                  <a:srgbClr val="211D1E"/>
                </a:solidFill>
                <a:latin typeface="Times New Roman" panose="02020603050405020304" pitchFamily="18" charset="0"/>
              </a:rPr>
              <a:t>Fig. 4. — Graphical representation of the results for each neurodevelopmental domain. The X-axis represents the risk of bias assessment based on the 9-Star Newcastle- Ottawa Scale for assessing the risk of bias in observational studies. A higher number indicates a lower risk of bias. For the purpose of this graphic, the RCT by McCann (29) is attributed the highest score of 9 because it is a RCT with a low risk of bias according to the Cochrane Tool. A full blue circle represents a study that showed an association between exposure to GA and a neurodevelopmental deficit (both in singly and multiply exposed children or in a study that made no distinction between the two). An open blue circle represents a study that only showed an association in multiply, but not in singly exposed children. A full red circle represents a study that showed no association (either in both singly and multiply exposed children or in a study that made no distinction between the two).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0D0520-D8FF-45C7-8EBB-5894D78929BE}" type="slidenum">
              <a:rPr lang="nl-NL" altLang="nl-NL" smtClean="0"/>
              <a:pPr/>
              <a:t>28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2246421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6562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/>
              <a:cs typeface="ＭＳ Ｐゴシック"/>
            </a:endParaRPr>
          </a:p>
        </p:txBody>
      </p:sp>
      <p:sp>
        <p:nvSpPr>
          <p:cNvPr id="66563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8C2449-0877-42B1-A3A8-0B06E11C60B8}" type="slidenum">
              <a:rPr lang="en-US" smtClean="0">
                <a:latin typeface="Arial" charset="0"/>
                <a:ea typeface="ＭＳ Ｐゴシック"/>
                <a:cs typeface="ＭＳ Ｐゴシック"/>
              </a:rPr>
              <a:pPr/>
              <a:t>30</a:t>
            </a:fld>
            <a:endParaRPr lang="en-US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nl-NL" sz="1800" b="0" i="0" u="none" strike="noStrike" baseline="0" dirty="0">
                <a:latin typeface="AdvCaeciliaRm"/>
              </a:rPr>
              <a:t>single GA exposure</a:t>
            </a:r>
          </a:p>
          <a:p>
            <a:pPr algn="l"/>
            <a:r>
              <a:rPr lang="en-US" sz="1800" b="0" i="0" u="none" strike="noStrike" baseline="0" dirty="0">
                <a:latin typeface="AdvCaeciliaRm"/>
              </a:rPr>
              <a:t>was associated with statistically significant increases in parent reports of </a:t>
            </a:r>
            <a:r>
              <a:rPr lang="en-US" sz="1800" b="0" i="0" u="none" strike="noStrike" baseline="0" dirty="0" err="1">
                <a:latin typeface="AdvCaeciliaRm"/>
              </a:rPr>
              <a:t>behavioural</a:t>
            </a:r>
            <a:r>
              <a:rPr lang="en-US" sz="1800" b="0" i="0" u="none" strike="noStrike" baseline="0" dirty="0">
                <a:latin typeface="AdvCaeciliaRm"/>
              </a:rPr>
              <a:t> problems with no difference in</a:t>
            </a:r>
          </a:p>
          <a:p>
            <a:pPr algn="l"/>
            <a:r>
              <a:rPr lang="nl-NL" sz="1800" b="0" i="0" u="none" strike="noStrike" baseline="0" dirty="0" err="1">
                <a:latin typeface="AdvCaeciliaRm"/>
              </a:rPr>
              <a:t>general</a:t>
            </a:r>
            <a:r>
              <a:rPr lang="nl-NL" sz="1800" b="0" i="0" u="none" strike="noStrike" baseline="0" dirty="0">
                <a:latin typeface="AdvCaeciliaRm"/>
              </a:rPr>
              <a:t> intelligence.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0D0520-D8FF-45C7-8EBB-5894D78929BE}" type="slidenum">
              <a:rPr lang="nl-NL" altLang="nl-NL" smtClean="0"/>
              <a:pPr/>
              <a:t>35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5262415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0D0520-D8FF-45C7-8EBB-5894D78929BE}" type="slidenum">
              <a:rPr lang="nl-NL" altLang="nl-NL" smtClean="0"/>
              <a:pPr/>
              <a:t>36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4406291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http://harvardmagazine.com/2008/09/the-teen-brain.html</a:t>
            </a:r>
          </a:p>
          <a:p>
            <a:pPr eaLnBrk="1" hangingPunct="1"/>
            <a:endParaRPr lang="en-US" altLang="en-US" sz="1200" dirty="0"/>
          </a:p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067A5-F192-4DD6-8476-29A803BF467C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2294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http://www.mrc-cbu.cam.ac.uk/our-research/kievit/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067A5-F192-4DD6-8476-29A803BF467C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12499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DF5622-67CE-4B88-A0DE-952C44DFFEB5}" type="slidenum">
              <a:rPr lang="nl-NL" smtClean="0"/>
              <a:pPr>
                <a:defRPr/>
              </a:pPr>
              <a:t>7</a:t>
            </a:fld>
            <a:endParaRPr lang="nl-N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DF5622-67CE-4B88-A0DE-952C44DFFEB5}" type="slidenum">
              <a:rPr lang="nl-NL" smtClean="0"/>
              <a:pPr>
                <a:defRPr/>
              </a:pPr>
              <a:t>8</a:t>
            </a:fld>
            <a:endParaRPr lang="nl-N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DF5622-67CE-4B88-A0DE-952C44DFFEB5}" type="slidenum">
              <a:rPr lang="nl-NL" smtClean="0"/>
              <a:pPr>
                <a:defRPr/>
              </a:pPr>
              <a:t>9</a:t>
            </a:fld>
            <a:endParaRPr lang="nl-N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42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/>
              <a:cs typeface="ＭＳ Ｐゴシック"/>
            </a:endParaRPr>
          </a:p>
        </p:txBody>
      </p:sp>
      <p:sp>
        <p:nvSpPr>
          <p:cNvPr id="61443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1D92B3-724F-459B-9443-F33027F477CA}" type="slidenum">
              <a:rPr lang="en-US" smtClean="0">
                <a:latin typeface="Arial" charset="0"/>
                <a:ea typeface="ＭＳ Ｐゴシック"/>
                <a:cs typeface="ＭＳ Ｐゴシック"/>
              </a:rPr>
              <a:pPr/>
              <a:t>13</a:t>
            </a:fld>
            <a:endParaRPr lang="en-US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3490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/>
              <a:cs typeface="ＭＳ Ｐゴシック"/>
            </a:endParaRPr>
          </a:p>
        </p:txBody>
      </p:sp>
      <p:sp>
        <p:nvSpPr>
          <p:cNvPr id="63491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4CC3A0-2C77-4107-A9FA-8D71878CAF81}" type="slidenum">
              <a:rPr lang="en-US" smtClean="0">
                <a:latin typeface="Arial" charset="0"/>
                <a:ea typeface="ＭＳ Ｐゴシック"/>
                <a:cs typeface="ＭＳ Ｐゴシック"/>
              </a:rPr>
              <a:pPr/>
              <a:t>14</a:t>
            </a:fld>
            <a:endParaRPr lang="en-US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ISO-1= 5h</a:t>
            </a:r>
            <a:r>
              <a:rPr lang="nl-NL" baseline="0" dirty="0"/>
              <a:t> </a:t>
            </a:r>
            <a:r>
              <a:rPr lang="nl-NL" baseline="0" dirty="0" err="1"/>
              <a:t>isoflurane</a:t>
            </a:r>
            <a:r>
              <a:rPr lang="nl-NL" baseline="0" dirty="0"/>
              <a:t>, ISO-3: 3x5h </a:t>
            </a:r>
            <a:r>
              <a:rPr lang="nl-NL" baseline="0" dirty="0" err="1"/>
              <a:t>isoflurane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0D0520-D8FF-45C7-8EBB-5894D78929BE}" type="slidenum">
              <a:rPr lang="nl-NL" altLang="nl-NL" smtClean="0"/>
              <a:pPr/>
              <a:t>18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4603035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6562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/>
              <a:cs typeface="ＭＳ Ｐゴシック"/>
            </a:endParaRPr>
          </a:p>
        </p:txBody>
      </p:sp>
      <p:sp>
        <p:nvSpPr>
          <p:cNvPr id="66563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8C2449-0877-42B1-A3A8-0B06E11C60B8}" type="slidenum">
              <a:rPr lang="en-US" smtClean="0">
                <a:latin typeface="Arial" charset="0"/>
                <a:ea typeface="ＭＳ Ｐゴシック"/>
                <a:cs typeface="ＭＳ Ｐゴシック"/>
              </a:rPr>
              <a:pPr/>
              <a:t>19</a:t>
            </a:fld>
            <a:endParaRPr lang="en-US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9874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/>
              <a:cs typeface="ＭＳ Ｐゴシック"/>
            </a:endParaRPr>
          </a:p>
        </p:txBody>
      </p:sp>
      <p:sp>
        <p:nvSpPr>
          <p:cNvPr id="79875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DC62B5A-A034-4FCB-9E18-AF2935BA27B3}" type="slidenum">
              <a:rPr lang="en-US" smtClean="0">
                <a:latin typeface="Arial" charset="0"/>
                <a:ea typeface="ＭＳ Ｐゴシック"/>
                <a:cs typeface="ＭＳ Ｐゴシック"/>
              </a:rPr>
              <a:pPr/>
              <a:t>21</a:t>
            </a:fld>
            <a:endParaRPr lang="en-US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153" name="Group 73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46154" name="Rectangle 74"/>
            <p:cNvSpPr>
              <a:spLocks noChangeArrowheads="1"/>
            </p:cNvSpPr>
            <p:nvPr userDrawn="1"/>
          </p:nvSpPr>
          <p:spPr bwMode="white">
            <a:xfrm>
              <a:off x="0" y="0"/>
              <a:ext cx="5760" cy="432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 sz="2000"/>
            </a:p>
          </p:txBody>
        </p:sp>
        <p:grpSp>
          <p:nvGrpSpPr>
            <p:cNvPr id="46155" name="Group 75"/>
            <p:cNvGrpSpPr>
              <a:grpSpLocks/>
            </p:cNvGrpSpPr>
            <p:nvPr userDrawn="1"/>
          </p:nvGrpSpPr>
          <p:grpSpPr bwMode="auto">
            <a:xfrm>
              <a:off x="2" y="49"/>
              <a:ext cx="5758" cy="4227"/>
              <a:chOff x="2" y="49"/>
              <a:chExt cx="5736" cy="4227"/>
            </a:xfrm>
          </p:grpSpPr>
          <p:sp>
            <p:nvSpPr>
              <p:cNvPr id="46156" name="Rectangle 76"/>
              <p:cNvSpPr>
                <a:spLocks noChangeArrowheads="1"/>
              </p:cNvSpPr>
              <p:nvPr/>
            </p:nvSpPr>
            <p:spPr bwMode="auto">
              <a:xfrm>
                <a:off x="2" y="4232"/>
                <a:ext cx="43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157" name="Rectangle 77"/>
              <p:cNvSpPr>
                <a:spLocks noChangeArrowheads="1"/>
              </p:cNvSpPr>
              <p:nvPr/>
            </p:nvSpPr>
            <p:spPr bwMode="auto">
              <a:xfrm>
                <a:off x="88" y="4232"/>
                <a:ext cx="43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158" name="Rectangle 78"/>
              <p:cNvSpPr>
                <a:spLocks noChangeArrowheads="1"/>
              </p:cNvSpPr>
              <p:nvPr/>
            </p:nvSpPr>
            <p:spPr bwMode="auto">
              <a:xfrm>
                <a:off x="174" y="4232"/>
                <a:ext cx="43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159" name="Rectangle 79"/>
              <p:cNvSpPr>
                <a:spLocks noChangeArrowheads="1"/>
              </p:cNvSpPr>
              <p:nvPr/>
            </p:nvSpPr>
            <p:spPr bwMode="auto">
              <a:xfrm>
                <a:off x="261" y="4232"/>
                <a:ext cx="43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160" name="Rectangle 80"/>
              <p:cNvSpPr>
                <a:spLocks noChangeArrowheads="1"/>
              </p:cNvSpPr>
              <p:nvPr/>
            </p:nvSpPr>
            <p:spPr bwMode="auto">
              <a:xfrm>
                <a:off x="347" y="4232"/>
                <a:ext cx="43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161" name="Rectangle 81"/>
              <p:cNvSpPr>
                <a:spLocks noChangeArrowheads="1"/>
              </p:cNvSpPr>
              <p:nvPr/>
            </p:nvSpPr>
            <p:spPr bwMode="auto">
              <a:xfrm>
                <a:off x="433" y="4232"/>
                <a:ext cx="43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162" name="Rectangle 82"/>
              <p:cNvSpPr>
                <a:spLocks noChangeArrowheads="1"/>
              </p:cNvSpPr>
              <p:nvPr/>
            </p:nvSpPr>
            <p:spPr bwMode="auto">
              <a:xfrm>
                <a:off x="519" y="4232"/>
                <a:ext cx="44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163" name="Rectangle 83"/>
              <p:cNvSpPr>
                <a:spLocks noChangeArrowheads="1"/>
              </p:cNvSpPr>
              <p:nvPr/>
            </p:nvSpPr>
            <p:spPr bwMode="auto">
              <a:xfrm>
                <a:off x="606" y="4232"/>
                <a:ext cx="43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164" name="Rectangle 84"/>
              <p:cNvSpPr>
                <a:spLocks noChangeArrowheads="1"/>
              </p:cNvSpPr>
              <p:nvPr/>
            </p:nvSpPr>
            <p:spPr bwMode="auto">
              <a:xfrm>
                <a:off x="692" y="4232"/>
                <a:ext cx="43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165" name="Rectangle 85"/>
              <p:cNvSpPr>
                <a:spLocks noChangeArrowheads="1"/>
              </p:cNvSpPr>
              <p:nvPr/>
            </p:nvSpPr>
            <p:spPr bwMode="auto">
              <a:xfrm>
                <a:off x="778" y="4232"/>
                <a:ext cx="43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166" name="Rectangle 86"/>
              <p:cNvSpPr>
                <a:spLocks noChangeArrowheads="1"/>
              </p:cNvSpPr>
              <p:nvPr/>
            </p:nvSpPr>
            <p:spPr bwMode="auto">
              <a:xfrm>
                <a:off x="864" y="4232"/>
                <a:ext cx="44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167" name="Rectangle 87"/>
              <p:cNvSpPr>
                <a:spLocks noChangeArrowheads="1"/>
              </p:cNvSpPr>
              <p:nvPr/>
            </p:nvSpPr>
            <p:spPr bwMode="auto">
              <a:xfrm>
                <a:off x="951" y="4232"/>
                <a:ext cx="43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168" name="Rectangle 88"/>
              <p:cNvSpPr>
                <a:spLocks noChangeArrowheads="1"/>
              </p:cNvSpPr>
              <p:nvPr/>
            </p:nvSpPr>
            <p:spPr bwMode="auto">
              <a:xfrm>
                <a:off x="1037" y="4232"/>
                <a:ext cx="43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169" name="Rectangle 89"/>
              <p:cNvSpPr>
                <a:spLocks noChangeArrowheads="1"/>
              </p:cNvSpPr>
              <p:nvPr/>
            </p:nvSpPr>
            <p:spPr bwMode="auto">
              <a:xfrm>
                <a:off x="1123" y="4232"/>
                <a:ext cx="43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170" name="Rectangle 90"/>
              <p:cNvSpPr>
                <a:spLocks noChangeArrowheads="1"/>
              </p:cNvSpPr>
              <p:nvPr/>
            </p:nvSpPr>
            <p:spPr bwMode="auto">
              <a:xfrm>
                <a:off x="1209" y="4232"/>
                <a:ext cx="44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171" name="Rectangle 91"/>
              <p:cNvSpPr>
                <a:spLocks noChangeArrowheads="1"/>
              </p:cNvSpPr>
              <p:nvPr/>
            </p:nvSpPr>
            <p:spPr bwMode="auto">
              <a:xfrm>
                <a:off x="1296" y="4232"/>
                <a:ext cx="43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172" name="Rectangle 92"/>
              <p:cNvSpPr>
                <a:spLocks noChangeArrowheads="1"/>
              </p:cNvSpPr>
              <p:nvPr/>
            </p:nvSpPr>
            <p:spPr bwMode="auto">
              <a:xfrm>
                <a:off x="1382" y="4232"/>
                <a:ext cx="43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173" name="Rectangle 93"/>
              <p:cNvSpPr>
                <a:spLocks noChangeArrowheads="1"/>
              </p:cNvSpPr>
              <p:nvPr/>
            </p:nvSpPr>
            <p:spPr bwMode="auto">
              <a:xfrm>
                <a:off x="1468" y="4232"/>
                <a:ext cx="43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174" name="Rectangle 94"/>
              <p:cNvSpPr>
                <a:spLocks noChangeArrowheads="1"/>
              </p:cNvSpPr>
              <p:nvPr/>
            </p:nvSpPr>
            <p:spPr bwMode="auto">
              <a:xfrm>
                <a:off x="1555" y="4232"/>
                <a:ext cx="43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175" name="Rectangle 95"/>
              <p:cNvSpPr>
                <a:spLocks noChangeArrowheads="1"/>
              </p:cNvSpPr>
              <p:nvPr/>
            </p:nvSpPr>
            <p:spPr bwMode="auto">
              <a:xfrm>
                <a:off x="1641" y="4232"/>
                <a:ext cx="43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176" name="Rectangle 96"/>
              <p:cNvSpPr>
                <a:spLocks noChangeArrowheads="1"/>
              </p:cNvSpPr>
              <p:nvPr/>
            </p:nvSpPr>
            <p:spPr bwMode="auto">
              <a:xfrm>
                <a:off x="1727" y="4232"/>
                <a:ext cx="43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177" name="Rectangle 97"/>
              <p:cNvSpPr>
                <a:spLocks noChangeArrowheads="1"/>
              </p:cNvSpPr>
              <p:nvPr/>
            </p:nvSpPr>
            <p:spPr bwMode="auto">
              <a:xfrm>
                <a:off x="1813" y="4232"/>
                <a:ext cx="43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178" name="Rectangle 98"/>
              <p:cNvSpPr>
                <a:spLocks noChangeArrowheads="1"/>
              </p:cNvSpPr>
              <p:nvPr/>
            </p:nvSpPr>
            <p:spPr bwMode="auto">
              <a:xfrm>
                <a:off x="1900" y="4232"/>
                <a:ext cx="43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179" name="Rectangle 99"/>
              <p:cNvSpPr>
                <a:spLocks noChangeArrowheads="1"/>
              </p:cNvSpPr>
              <p:nvPr/>
            </p:nvSpPr>
            <p:spPr bwMode="auto">
              <a:xfrm>
                <a:off x="1986" y="4232"/>
                <a:ext cx="43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180" name="Rectangle 100"/>
              <p:cNvSpPr>
                <a:spLocks noChangeArrowheads="1"/>
              </p:cNvSpPr>
              <p:nvPr/>
            </p:nvSpPr>
            <p:spPr bwMode="auto">
              <a:xfrm>
                <a:off x="2072" y="4232"/>
                <a:ext cx="43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181" name="Rectangle 101"/>
              <p:cNvSpPr>
                <a:spLocks noChangeArrowheads="1"/>
              </p:cNvSpPr>
              <p:nvPr/>
            </p:nvSpPr>
            <p:spPr bwMode="auto">
              <a:xfrm>
                <a:off x="2158" y="4232"/>
                <a:ext cx="43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182" name="Rectangle 102"/>
              <p:cNvSpPr>
                <a:spLocks noChangeArrowheads="1"/>
              </p:cNvSpPr>
              <p:nvPr/>
            </p:nvSpPr>
            <p:spPr bwMode="auto">
              <a:xfrm>
                <a:off x="2245" y="4232"/>
                <a:ext cx="43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183" name="Rectangle 103"/>
              <p:cNvSpPr>
                <a:spLocks noChangeArrowheads="1"/>
              </p:cNvSpPr>
              <p:nvPr/>
            </p:nvSpPr>
            <p:spPr bwMode="auto">
              <a:xfrm>
                <a:off x="2331" y="4232"/>
                <a:ext cx="43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184" name="Rectangle 104"/>
              <p:cNvSpPr>
                <a:spLocks noChangeArrowheads="1"/>
              </p:cNvSpPr>
              <p:nvPr/>
            </p:nvSpPr>
            <p:spPr bwMode="auto">
              <a:xfrm>
                <a:off x="2417" y="4232"/>
                <a:ext cx="43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185" name="Rectangle 105"/>
              <p:cNvSpPr>
                <a:spLocks noChangeArrowheads="1"/>
              </p:cNvSpPr>
              <p:nvPr/>
            </p:nvSpPr>
            <p:spPr bwMode="auto">
              <a:xfrm>
                <a:off x="2503" y="4232"/>
                <a:ext cx="44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186" name="Rectangle 106"/>
              <p:cNvSpPr>
                <a:spLocks noChangeArrowheads="1"/>
              </p:cNvSpPr>
              <p:nvPr/>
            </p:nvSpPr>
            <p:spPr bwMode="auto">
              <a:xfrm>
                <a:off x="2590" y="4232"/>
                <a:ext cx="43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187" name="Rectangle 107"/>
              <p:cNvSpPr>
                <a:spLocks noChangeArrowheads="1"/>
              </p:cNvSpPr>
              <p:nvPr/>
            </p:nvSpPr>
            <p:spPr bwMode="auto">
              <a:xfrm>
                <a:off x="2676" y="4232"/>
                <a:ext cx="43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188" name="Rectangle 108"/>
              <p:cNvSpPr>
                <a:spLocks noChangeArrowheads="1"/>
              </p:cNvSpPr>
              <p:nvPr/>
            </p:nvSpPr>
            <p:spPr bwMode="auto">
              <a:xfrm>
                <a:off x="2762" y="4232"/>
                <a:ext cx="43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189" name="Rectangle 109"/>
              <p:cNvSpPr>
                <a:spLocks noChangeArrowheads="1"/>
              </p:cNvSpPr>
              <p:nvPr/>
            </p:nvSpPr>
            <p:spPr bwMode="auto">
              <a:xfrm>
                <a:off x="2848" y="4232"/>
                <a:ext cx="44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190" name="Rectangle 110"/>
              <p:cNvSpPr>
                <a:spLocks noChangeArrowheads="1"/>
              </p:cNvSpPr>
              <p:nvPr/>
            </p:nvSpPr>
            <p:spPr bwMode="auto">
              <a:xfrm>
                <a:off x="2935" y="4232"/>
                <a:ext cx="43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191" name="Rectangle 111"/>
              <p:cNvSpPr>
                <a:spLocks noChangeArrowheads="1"/>
              </p:cNvSpPr>
              <p:nvPr/>
            </p:nvSpPr>
            <p:spPr bwMode="auto">
              <a:xfrm>
                <a:off x="3021" y="4232"/>
                <a:ext cx="43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192" name="Rectangle 112"/>
              <p:cNvSpPr>
                <a:spLocks noChangeArrowheads="1"/>
              </p:cNvSpPr>
              <p:nvPr/>
            </p:nvSpPr>
            <p:spPr bwMode="auto">
              <a:xfrm>
                <a:off x="3107" y="4232"/>
                <a:ext cx="43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193" name="Rectangle 113"/>
              <p:cNvSpPr>
                <a:spLocks noChangeArrowheads="1"/>
              </p:cNvSpPr>
              <p:nvPr/>
            </p:nvSpPr>
            <p:spPr bwMode="auto">
              <a:xfrm>
                <a:off x="3194" y="4232"/>
                <a:ext cx="43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194" name="Rectangle 114"/>
              <p:cNvSpPr>
                <a:spLocks noChangeArrowheads="1"/>
              </p:cNvSpPr>
              <p:nvPr/>
            </p:nvSpPr>
            <p:spPr bwMode="auto">
              <a:xfrm>
                <a:off x="3280" y="4232"/>
                <a:ext cx="43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195" name="Rectangle 115"/>
              <p:cNvSpPr>
                <a:spLocks noChangeArrowheads="1"/>
              </p:cNvSpPr>
              <p:nvPr/>
            </p:nvSpPr>
            <p:spPr bwMode="auto">
              <a:xfrm>
                <a:off x="3366" y="4232"/>
                <a:ext cx="43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196" name="Rectangle 116"/>
              <p:cNvSpPr>
                <a:spLocks noChangeArrowheads="1"/>
              </p:cNvSpPr>
              <p:nvPr/>
            </p:nvSpPr>
            <p:spPr bwMode="auto">
              <a:xfrm>
                <a:off x="3452" y="4232"/>
                <a:ext cx="43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197" name="Rectangle 117"/>
              <p:cNvSpPr>
                <a:spLocks noChangeArrowheads="1"/>
              </p:cNvSpPr>
              <p:nvPr/>
            </p:nvSpPr>
            <p:spPr bwMode="auto">
              <a:xfrm>
                <a:off x="3539" y="4232"/>
                <a:ext cx="43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198" name="Rectangle 118"/>
              <p:cNvSpPr>
                <a:spLocks noChangeArrowheads="1"/>
              </p:cNvSpPr>
              <p:nvPr/>
            </p:nvSpPr>
            <p:spPr bwMode="auto">
              <a:xfrm>
                <a:off x="3625" y="4232"/>
                <a:ext cx="43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199" name="Rectangle 119"/>
              <p:cNvSpPr>
                <a:spLocks noChangeArrowheads="1"/>
              </p:cNvSpPr>
              <p:nvPr/>
            </p:nvSpPr>
            <p:spPr bwMode="auto">
              <a:xfrm>
                <a:off x="3711" y="4232"/>
                <a:ext cx="43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200" name="Rectangle 120"/>
              <p:cNvSpPr>
                <a:spLocks noChangeArrowheads="1"/>
              </p:cNvSpPr>
              <p:nvPr/>
            </p:nvSpPr>
            <p:spPr bwMode="auto">
              <a:xfrm>
                <a:off x="3797" y="4232"/>
                <a:ext cx="43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201" name="Rectangle 121"/>
              <p:cNvSpPr>
                <a:spLocks noChangeArrowheads="1"/>
              </p:cNvSpPr>
              <p:nvPr/>
            </p:nvSpPr>
            <p:spPr bwMode="auto">
              <a:xfrm>
                <a:off x="3884" y="4232"/>
                <a:ext cx="43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202" name="Rectangle 122"/>
              <p:cNvSpPr>
                <a:spLocks noChangeArrowheads="1"/>
              </p:cNvSpPr>
              <p:nvPr/>
            </p:nvSpPr>
            <p:spPr bwMode="auto">
              <a:xfrm>
                <a:off x="3970" y="4232"/>
                <a:ext cx="43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203" name="Rectangle 123"/>
              <p:cNvSpPr>
                <a:spLocks noChangeArrowheads="1"/>
              </p:cNvSpPr>
              <p:nvPr/>
            </p:nvSpPr>
            <p:spPr bwMode="auto">
              <a:xfrm>
                <a:off x="4056" y="4232"/>
                <a:ext cx="43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204" name="Rectangle 124"/>
              <p:cNvSpPr>
                <a:spLocks noChangeArrowheads="1"/>
              </p:cNvSpPr>
              <p:nvPr/>
            </p:nvSpPr>
            <p:spPr bwMode="auto">
              <a:xfrm>
                <a:off x="4142" y="4232"/>
                <a:ext cx="44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205" name="Rectangle 125"/>
              <p:cNvSpPr>
                <a:spLocks noChangeArrowheads="1"/>
              </p:cNvSpPr>
              <p:nvPr/>
            </p:nvSpPr>
            <p:spPr bwMode="auto">
              <a:xfrm>
                <a:off x="4229" y="4232"/>
                <a:ext cx="43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206" name="Rectangle 126"/>
              <p:cNvSpPr>
                <a:spLocks noChangeArrowheads="1"/>
              </p:cNvSpPr>
              <p:nvPr/>
            </p:nvSpPr>
            <p:spPr bwMode="auto">
              <a:xfrm>
                <a:off x="4315" y="4232"/>
                <a:ext cx="43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207" name="Rectangle 127"/>
              <p:cNvSpPr>
                <a:spLocks noChangeArrowheads="1"/>
              </p:cNvSpPr>
              <p:nvPr/>
            </p:nvSpPr>
            <p:spPr bwMode="auto">
              <a:xfrm>
                <a:off x="4401" y="4232"/>
                <a:ext cx="43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208" name="Rectangle 128"/>
              <p:cNvSpPr>
                <a:spLocks noChangeArrowheads="1"/>
              </p:cNvSpPr>
              <p:nvPr/>
            </p:nvSpPr>
            <p:spPr bwMode="auto">
              <a:xfrm>
                <a:off x="4487" y="4232"/>
                <a:ext cx="44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209" name="Rectangle 129"/>
              <p:cNvSpPr>
                <a:spLocks noChangeArrowheads="1"/>
              </p:cNvSpPr>
              <p:nvPr/>
            </p:nvSpPr>
            <p:spPr bwMode="auto">
              <a:xfrm>
                <a:off x="4574" y="4232"/>
                <a:ext cx="43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210" name="Rectangle 130"/>
              <p:cNvSpPr>
                <a:spLocks noChangeArrowheads="1"/>
              </p:cNvSpPr>
              <p:nvPr/>
            </p:nvSpPr>
            <p:spPr bwMode="auto">
              <a:xfrm>
                <a:off x="4660" y="4232"/>
                <a:ext cx="43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211" name="Rectangle 131"/>
              <p:cNvSpPr>
                <a:spLocks noChangeArrowheads="1"/>
              </p:cNvSpPr>
              <p:nvPr/>
            </p:nvSpPr>
            <p:spPr bwMode="auto">
              <a:xfrm>
                <a:off x="4746" y="4232"/>
                <a:ext cx="43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212" name="Rectangle 132"/>
              <p:cNvSpPr>
                <a:spLocks noChangeArrowheads="1"/>
              </p:cNvSpPr>
              <p:nvPr/>
            </p:nvSpPr>
            <p:spPr bwMode="auto">
              <a:xfrm>
                <a:off x="4832" y="4232"/>
                <a:ext cx="44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213" name="Rectangle 133"/>
              <p:cNvSpPr>
                <a:spLocks noChangeArrowheads="1"/>
              </p:cNvSpPr>
              <p:nvPr/>
            </p:nvSpPr>
            <p:spPr bwMode="auto">
              <a:xfrm>
                <a:off x="4919" y="4232"/>
                <a:ext cx="43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214" name="Rectangle 134"/>
              <p:cNvSpPr>
                <a:spLocks noChangeArrowheads="1"/>
              </p:cNvSpPr>
              <p:nvPr/>
            </p:nvSpPr>
            <p:spPr bwMode="auto">
              <a:xfrm>
                <a:off x="5005" y="4232"/>
                <a:ext cx="43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215" name="Rectangle 135"/>
              <p:cNvSpPr>
                <a:spLocks noChangeArrowheads="1"/>
              </p:cNvSpPr>
              <p:nvPr/>
            </p:nvSpPr>
            <p:spPr bwMode="auto">
              <a:xfrm>
                <a:off x="5091" y="4232"/>
                <a:ext cx="43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216" name="Rectangle 136"/>
              <p:cNvSpPr>
                <a:spLocks noChangeArrowheads="1"/>
              </p:cNvSpPr>
              <p:nvPr/>
            </p:nvSpPr>
            <p:spPr bwMode="auto">
              <a:xfrm>
                <a:off x="5178" y="4232"/>
                <a:ext cx="43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217" name="Rectangle 137"/>
              <p:cNvSpPr>
                <a:spLocks noChangeArrowheads="1"/>
              </p:cNvSpPr>
              <p:nvPr/>
            </p:nvSpPr>
            <p:spPr bwMode="auto">
              <a:xfrm>
                <a:off x="5264" y="4232"/>
                <a:ext cx="43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218" name="Rectangle 138"/>
              <p:cNvSpPr>
                <a:spLocks noChangeArrowheads="1"/>
              </p:cNvSpPr>
              <p:nvPr/>
            </p:nvSpPr>
            <p:spPr bwMode="auto">
              <a:xfrm>
                <a:off x="5350" y="4232"/>
                <a:ext cx="43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219" name="Rectangle 139"/>
              <p:cNvSpPr>
                <a:spLocks noChangeArrowheads="1"/>
              </p:cNvSpPr>
              <p:nvPr/>
            </p:nvSpPr>
            <p:spPr bwMode="auto">
              <a:xfrm>
                <a:off x="5436" y="4232"/>
                <a:ext cx="43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220" name="Rectangle 140"/>
              <p:cNvSpPr>
                <a:spLocks noChangeArrowheads="1"/>
              </p:cNvSpPr>
              <p:nvPr/>
            </p:nvSpPr>
            <p:spPr bwMode="auto">
              <a:xfrm>
                <a:off x="5523" y="4232"/>
                <a:ext cx="43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221" name="Rectangle 141"/>
              <p:cNvSpPr>
                <a:spLocks noChangeArrowheads="1"/>
              </p:cNvSpPr>
              <p:nvPr/>
            </p:nvSpPr>
            <p:spPr bwMode="auto">
              <a:xfrm>
                <a:off x="5609" y="4232"/>
                <a:ext cx="43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222" name="Rectangle 142"/>
              <p:cNvSpPr>
                <a:spLocks noChangeArrowheads="1"/>
              </p:cNvSpPr>
              <p:nvPr/>
            </p:nvSpPr>
            <p:spPr bwMode="auto">
              <a:xfrm>
                <a:off x="5695" y="4232"/>
                <a:ext cx="43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223" name="Rectangle 143"/>
              <p:cNvSpPr>
                <a:spLocks noChangeArrowheads="1"/>
              </p:cNvSpPr>
              <p:nvPr/>
            </p:nvSpPr>
            <p:spPr bwMode="auto">
              <a:xfrm>
                <a:off x="2" y="49"/>
                <a:ext cx="43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224" name="Rectangle 144"/>
              <p:cNvSpPr>
                <a:spLocks noChangeArrowheads="1"/>
              </p:cNvSpPr>
              <p:nvPr/>
            </p:nvSpPr>
            <p:spPr bwMode="auto">
              <a:xfrm>
                <a:off x="88" y="49"/>
                <a:ext cx="43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225" name="Rectangle 145"/>
              <p:cNvSpPr>
                <a:spLocks noChangeArrowheads="1"/>
              </p:cNvSpPr>
              <p:nvPr/>
            </p:nvSpPr>
            <p:spPr bwMode="auto">
              <a:xfrm>
                <a:off x="174" y="49"/>
                <a:ext cx="43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226" name="Rectangle 146"/>
              <p:cNvSpPr>
                <a:spLocks noChangeArrowheads="1"/>
              </p:cNvSpPr>
              <p:nvPr/>
            </p:nvSpPr>
            <p:spPr bwMode="auto">
              <a:xfrm>
                <a:off x="261" y="49"/>
                <a:ext cx="43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227" name="Rectangle 147"/>
              <p:cNvSpPr>
                <a:spLocks noChangeArrowheads="1"/>
              </p:cNvSpPr>
              <p:nvPr/>
            </p:nvSpPr>
            <p:spPr bwMode="auto">
              <a:xfrm>
                <a:off x="347" y="49"/>
                <a:ext cx="43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228" name="Rectangle 148"/>
              <p:cNvSpPr>
                <a:spLocks noChangeArrowheads="1"/>
              </p:cNvSpPr>
              <p:nvPr/>
            </p:nvSpPr>
            <p:spPr bwMode="auto">
              <a:xfrm>
                <a:off x="433" y="49"/>
                <a:ext cx="43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229" name="Rectangle 149"/>
              <p:cNvSpPr>
                <a:spLocks noChangeArrowheads="1"/>
              </p:cNvSpPr>
              <p:nvPr/>
            </p:nvSpPr>
            <p:spPr bwMode="auto">
              <a:xfrm>
                <a:off x="519" y="49"/>
                <a:ext cx="44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230" name="Rectangle 150"/>
              <p:cNvSpPr>
                <a:spLocks noChangeArrowheads="1"/>
              </p:cNvSpPr>
              <p:nvPr/>
            </p:nvSpPr>
            <p:spPr bwMode="auto">
              <a:xfrm>
                <a:off x="606" y="49"/>
                <a:ext cx="43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231" name="Rectangle 151"/>
              <p:cNvSpPr>
                <a:spLocks noChangeArrowheads="1"/>
              </p:cNvSpPr>
              <p:nvPr/>
            </p:nvSpPr>
            <p:spPr bwMode="auto">
              <a:xfrm>
                <a:off x="692" y="49"/>
                <a:ext cx="43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232" name="Rectangle 152"/>
              <p:cNvSpPr>
                <a:spLocks noChangeArrowheads="1"/>
              </p:cNvSpPr>
              <p:nvPr/>
            </p:nvSpPr>
            <p:spPr bwMode="auto">
              <a:xfrm>
                <a:off x="778" y="49"/>
                <a:ext cx="43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233" name="Rectangle 153"/>
              <p:cNvSpPr>
                <a:spLocks noChangeArrowheads="1"/>
              </p:cNvSpPr>
              <p:nvPr/>
            </p:nvSpPr>
            <p:spPr bwMode="auto">
              <a:xfrm>
                <a:off x="864" y="49"/>
                <a:ext cx="44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234" name="Rectangle 154"/>
              <p:cNvSpPr>
                <a:spLocks noChangeArrowheads="1"/>
              </p:cNvSpPr>
              <p:nvPr/>
            </p:nvSpPr>
            <p:spPr bwMode="auto">
              <a:xfrm>
                <a:off x="951" y="49"/>
                <a:ext cx="43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235" name="Rectangle 155"/>
              <p:cNvSpPr>
                <a:spLocks noChangeArrowheads="1"/>
              </p:cNvSpPr>
              <p:nvPr/>
            </p:nvSpPr>
            <p:spPr bwMode="auto">
              <a:xfrm>
                <a:off x="1037" y="49"/>
                <a:ext cx="43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236" name="Rectangle 156"/>
              <p:cNvSpPr>
                <a:spLocks noChangeArrowheads="1"/>
              </p:cNvSpPr>
              <p:nvPr/>
            </p:nvSpPr>
            <p:spPr bwMode="auto">
              <a:xfrm>
                <a:off x="1123" y="49"/>
                <a:ext cx="43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237" name="Rectangle 157"/>
              <p:cNvSpPr>
                <a:spLocks noChangeArrowheads="1"/>
              </p:cNvSpPr>
              <p:nvPr/>
            </p:nvSpPr>
            <p:spPr bwMode="auto">
              <a:xfrm>
                <a:off x="1209" y="49"/>
                <a:ext cx="44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238" name="Rectangle 158"/>
              <p:cNvSpPr>
                <a:spLocks noChangeArrowheads="1"/>
              </p:cNvSpPr>
              <p:nvPr/>
            </p:nvSpPr>
            <p:spPr bwMode="auto">
              <a:xfrm>
                <a:off x="1296" y="49"/>
                <a:ext cx="43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239" name="Rectangle 159"/>
              <p:cNvSpPr>
                <a:spLocks noChangeArrowheads="1"/>
              </p:cNvSpPr>
              <p:nvPr/>
            </p:nvSpPr>
            <p:spPr bwMode="auto">
              <a:xfrm>
                <a:off x="1382" y="49"/>
                <a:ext cx="43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240" name="Rectangle 160"/>
              <p:cNvSpPr>
                <a:spLocks noChangeArrowheads="1"/>
              </p:cNvSpPr>
              <p:nvPr/>
            </p:nvSpPr>
            <p:spPr bwMode="auto">
              <a:xfrm>
                <a:off x="1468" y="49"/>
                <a:ext cx="43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241" name="Rectangle 161"/>
              <p:cNvSpPr>
                <a:spLocks noChangeArrowheads="1"/>
              </p:cNvSpPr>
              <p:nvPr/>
            </p:nvSpPr>
            <p:spPr bwMode="auto">
              <a:xfrm>
                <a:off x="1555" y="49"/>
                <a:ext cx="43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242" name="Rectangle 162"/>
              <p:cNvSpPr>
                <a:spLocks noChangeArrowheads="1"/>
              </p:cNvSpPr>
              <p:nvPr/>
            </p:nvSpPr>
            <p:spPr bwMode="auto">
              <a:xfrm>
                <a:off x="1641" y="49"/>
                <a:ext cx="43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243" name="Rectangle 163"/>
              <p:cNvSpPr>
                <a:spLocks noChangeArrowheads="1"/>
              </p:cNvSpPr>
              <p:nvPr/>
            </p:nvSpPr>
            <p:spPr bwMode="auto">
              <a:xfrm>
                <a:off x="1727" y="49"/>
                <a:ext cx="43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244" name="Rectangle 164"/>
              <p:cNvSpPr>
                <a:spLocks noChangeArrowheads="1"/>
              </p:cNvSpPr>
              <p:nvPr/>
            </p:nvSpPr>
            <p:spPr bwMode="auto">
              <a:xfrm>
                <a:off x="1813" y="49"/>
                <a:ext cx="43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245" name="Rectangle 165"/>
              <p:cNvSpPr>
                <a:spLocks noChangeArrowheads="1"/>
              </p:cNvSpPr>
              <p:nvPr/>
            </p:nvSpPr>
            <p:spPr bwMode="auto">
              <a:xfrm>
                <a:off x="1900" y="49"/>
                <a:ext cx="43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246" name="Rectangle 166"/>
              <p:cNvSpPr>
                <a:spLocks noChangeArrowheads="1"/>
              </p:cNvSpPr>
              <p:nvPr/>
            </p:nvSpPr>
            <p:spPr bwMode="auto">
              <a:xfrm>
                <a:off x="1986" y="49"/>
                <a:ext cx="43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247" name="Rectangle 167"/>
              <p:cNvSpPr>
                <a:spLocks noChangeArrowheads="1"/>
              </p:cNvSpPr>
              <p:nvPr/>
            </p:nvSpPr>
            <p:spPr bwMode="auto">
              <a:xfrm>
                <a:off x="2072" y="49"/>
                <a:ext cx="43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248" name="Rectangle 168"/>
              <p:cNvSpPr>
                <a:spLocks noChangeArrowheads="1"/>
              </p:cNvSpPr>
              <p:nvPr/>
            </p:nvSpPr>
            <p:spPr bwMode="auto">
              <a:xfrm>
                <a:off x="2158" y="49"/>
                <a:ext cx="43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249" name="Rectangle 169"/>
              <p:cNvSpPr>
                <a:spLocks noChangeArrowheads="1"/>
              </p:cNvSpPr>
              <p:nvPr/>
            </p:nvSpPr>
            <p:spPr bwMode="auto">
              <a:xfrm>
                <a:off x="2245" y="49"/>
                <a:ext cx="43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250" name="Rectangle 170"/>
              <p:cNvSpPr>
                <a:spLocks noChangeArrowheads="1"/>
              </p:cNvSpPr>
              <p:nvPr/>
            </p:nvSpPr>
            <p:spPr bwMode="auto">
              <a:xfrm>
                <a:off x="2331" y="49"/>
                <a:ext cx="43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251" name="Rectangle 171"/>
              <p:cNvSpPr>
                <a:spLocks noChangeArrowheads="1"/>
              </p:cNvSpPr>
              <p:nvPr/>
            </p:nvSpPr>
            <p:spPr bwMode="auto">
              <a:xfrm>
                <a:off x="2417" y="49"/>
                <a:ext cx="43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252" name="Rectangle 172"/>
              <p:cNvSpPr>
                <a:spLocks noChangeArrowheads="1"/>
              </p:cNvSpPr>
              <p:nvPr/>
            </p:nvSpPr>
            <p:spPr bwMode="auto">
              <a:xfrm>
                <a:off x="2503" y="49"/>
                <a:ext cx="44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253" name="Rectangle 173"/>
              <p:cNvSpPr>
                <a:spLocks noChangeArrowheads="1"/>
              </p:cNvSpPr>
              <p:nvPr/>
            </p:nvSpPr>
            <p:spPr bwMode="auto">
              <a:xfrm>
                <a:off x="2590" y="49"/>
                <a:ext cx="43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254" name="Rectangle 174"/>
              <p:cNvSpPr>
                <a:spLocks noChangeArrowheads="1"/>
              </p:cNvSpPr>
              <p:nvPr/>
            </p:nvSpPr>
            <p:spPr bwMode="auto">
              <a:xfrm>
                <a:off x="2676" y="49"/>
                <a:ext cx="43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255" name="Rectangle 175"/>
              <p:cNvSpPr>
                <a:spLocks noChangeArrowheads="1"/>
              </p:cNvSpPr>
              <p:nvPr/>
            </p:nvSpPr>
            <p:spPr bwMode="auto">
              <a:xfrm>
                <a:off x="2762" y="49"/>
                <a:ext cx="43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256" name="Rectangle 176"/>
              <p:cNvSpPr>
                <a:spLocks noChangeArrowheads="1"/>
              </p:cNvSpPr>
              <p:nvPr/>
            </p:nvSpPr>
            <p:spPr bwMode="auto">
              <a:xfrm>
                <a:off x="2848" y="49"/>
                <a:ext cx="44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257" name="Rectangle 177"/>
              <p:cNvSpPr>
                <a:spLocks noChangeArrowheads="1"/>
              </p:cNvSpPr>
              <p:nvPr/>
            </p:nvSpPr>
            <p:spPr bwMode="auto">
              <a:xfrm>
                <a:off x="2935" y="49"/>
                <a:ext cx="43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258" name="Rectangle 178"/>
              <p:cNvSpPr>
                <a:spLocks noChangeArrowheads="1"/>
              </p:cNvSpPr>
              <p:nvPr/>
            </p:nvSpPr>
            <p:spPr bwMode="auto">
              <a:xfrm>
                <a:off x="3021" y="49"/>
                <a:ext cx="43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259" name="Rectangle 179"/>
              <p:cNvSpPr>
                <a:spLocks noChangeArrowheads="1"/>
              </p:cNvSpPr>
              <p:nvPr/>
            </p:nvSpPr>
            <p:spPr bwMode="auto">
              <a:xfrm>
                <a:off x="3107" y="49"/>
                <a:ext cx="43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260" name="Rectangle 180"/>
              <p:cNvSpPr>
                <a:spLocks noChangeArrowheads="1"/>
              </p:cNvSpPr>
              <p:nvPr/>
            </p:nvSpPr>
            <p:spPr bwMode="auto">
              <a:xfrm>
                <a:off x="3194" y="49"/>
                <a:ext cx="43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261" name="Rectangle 181"/>
              <p:cNvSpPr>
                <a:spLocks noChangeArrowheads="1"/>
              </p:cNvSpPr>
              <p:nvPr/>
            </p:nvSpPr>
            <p:spPr bwMode="auto">
              <a:xfrm>
                <a:off x="3280" y="49"/>
                <a:ext cx="43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262" name="Rectangle 182"/>
              <p:cNvSpPr>
                <a:spLocks noChangeArrowheads="1"/>
              </p:cNvSpPr>
              <p:nvPr/>
            </p:nvSpPr>
            <p:spPr bwMode="auto">
              <a:xfrm>
                <a:off x="3366" y="49"/>
                <a:ext cx="43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263" name="Rectangle 183"/>
              <p:cNvSpPr>
                <a:spLocks noChangeArrowheads="1"/>
              </p:cNvSpPr>
              <p:nvPr/>
            </p:nvSpPr>
            <p:spPr bwMode="auto">
              <a:xfrm>
                <a:off x="3452" y="49"/>
                <a:ext cx="43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264" name="Rectangle 184"/>
              <p:cNvSpPr>
                <a:spLocks noChangeArrowheads="1"/>
              </p:cNvSpPr>
              <p:nvPr/>
            </p:nvSpPr>
            <p:spPr bwMode="auto">
              <a:xfrm>
                <a:off x="3539" y="49"/>
                <a:ext cx="43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265" name="Rectangle 185"/>
              <p:cNvSpPr>
                <a:spLocks noChangeArrowheads="1"/>
              </p:cNvSpPr>
              <p:nvPr/>
            </p:nvSpPr>
            <p:spPr bwMode="auto">
              <a:xfrm>
                <a:off x="3625" y="49"/>
                <a:ext cx="43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266" name="Rectangle 186"/>
              <p:cNvSpPr>
                <a:spLocks noChangeArrowheads="1"/>
              </p:cNvSpPr>
              <p:nvPr/>
            </p:nvSpPr>
            <p:spPr bwMode="auto">
              <a:xfrm>
                <a:off x="3711" y="49"/>
                <a:ext cx="43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267" name="Rectangle 187"/>
              <p:cNvSpPr>
                <a:spLocks noChangeArrowheads="1"/>
              </p:cNvSpPr>
              <p:nvPr/>
            </p:nvSpPr>
            <p:spPr bwMode="auto">
              <a:xfrm>
                <a:off x="3797" y="49"/>
                <a:ext cx="43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268" name="Rectangle 188"/>
              <p:cNvSpPr>
                <a:spLocks noChangeArrowheads="1"/>
              </p:cNvSpPr>
              <p:nvPr/>
            </p:nvSpPr>
            <p:spPr bwMode="auto">
              <a:xfrm>
                <a:off x="3884" y="49"/>
                <a:ext cx="43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269" name="Rectangle 189"/>
              <p:cNvSpPr>
                <a:spLocks noChangeArrowheads="1"/>
              </p:cNvSpPr>
              <p:nvPr/>
            </p:nvSpPr>
            <p:spPr bwMode="auto">
              <a:xfrm>
                <a:off x="3970" y="49"/>
                <a:ext cx="43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270" name="Rectangle 190"/>
              <p:cNvSpPr>
                <a:spLocks noChangeArrowheads="1"/>
              </p:cNvSpPr>
              <p:nvPr/>
            </p:nvSpPr>
            <p:spPr bwMode="auto">
              <a:xfrm>
                <a:off x="4056" y="49"/>
                <a:ext cx="43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271" name="Rectangle 191"/>
              <p:cNvSpPr>
                <a:spLocks noChangeArrowheads="1"/>
              </p:cNvSpPr>
              <p:nvPr/>
            </p:nvSpPr>
            <p:spPr bwMode="auto">
              <a:xfrm>
                <a:off x="4142" y="49"/>
                <a:ext cx="44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272" name="Rectangle 192"/>
              <p:cNvSpPr>
                <a:spLocks noChangeArrowheads="1"/>
              </p:cNvSpPr>
              <p:nvPr/>
            </p:nvSpPr>
            <p:spPr bwMode="auto">
              <a:xfrm>
                <a:off x="4229" y="49"/>
                <a:ext cx="43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273" name="Rectangle 193"/>
              <p:cNvSpPr>
                <a:spLocks noChangeArrowheads="1"/>
              </p:cNvSpPr>
              <p:nvPr/>
            </p:nvSpPr>
            <p:spPr bwMode="auto">
              <a:xfrm>
                <a:off x="4315" y="49"/>
                <a:ext cx="43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274" name="Rectangle 194"/>
              <p:cNvSpPr>
                <a:spLocks noChangeArrowheads="1"/>
              </p:cNvSpPr>
              <p:nvPr/>
            </p:nvSpPr>
            <p:spPr bwMode="auto">
              <a:xfrm>
                <a:off x="4401" y="49"/>
                <a:ext cx="43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275" name="Rectangle 195"/>
              <p:cNvSpPr>
                <a:spLocks noChangeArrowheads="1"/>
              </p:cNvSpPr>
              <p:nvPr/>
            </p:nvSpPr>
            <p:spPr bwMode="auto">
              <a:xfrm>
                <a:off x="4487" y="49"/>
                <a:ext cx="44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276" name="Rectangle 196"/>
              <p:cNvSpPr>
                <a:spLocks noChangeArrowheads="1"/>
              </p:cNvSpPr>
              <p:nvPr/>
            </p:nvSpPr>
            <p:spPr bwMode="auto">
              <a:xfrm>
                <a:off x="4574" y="49"/>
                <a:ext cx="43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277" name="Rectangle 197"/>
              <p:cNvSpPr>
                <a:spLocks noChangeArrowheads="1"/>
              </p:cNvSpPr>
              <p:nvPr/>
            </p:nvSpPr>
            <p:spPr bwMode="auto">
              <a:xfrm>
                <a:off x="4660" y="49"/>
                <a:ext cx="43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278" name="Rectangle 198"/>
              <p:cNvSpPr>
                <a:spLocks noChangeArrowheads="1"/>
              </p:cNvSpPr>
              <p:nvPr/>
            </p:nvSpPr>
            <p:spPr bwMode="auto">
              <a:xfrm>
                <a:off x="4746" y="49"/>
                <a:ext cx="43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279" name="Rectangle 199"/>
              <p:cNvSpPr>
                <a:spLocks noChangeArrowheads="1"/>
              </p:cNvSpPr>
              <p:nvPr/>
            </p:nvSpPr>
            <p:spPr bwMode="auto">
              <a:xfrm>
                <a:off x="4832" y="49"/>
                <a:ext cx="44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280" name="Rectangle 200"/>
              <p:cNvSpPr>
                <a:spLocks noChangeArrowheads="1"/>
              </p:cNvSpPr>
              <p:nvPr/>
            </p:nvSpPr>
            <p:spPr bwMode="auto">
              <a:xfrm>
                <a:off x="4919" y="49"/>
                <a:ext cx="43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281" name="Rectangle 201"/>
              <p:cNvSpPr>
                <a:spLocks noChangeArrowheads="1"/>
              </p:cNvSpPr>
              <p:nvPr/>
            </p:nvSpPr>
            <p:spPr bwMode="auto">
              <a:xfrm>
                <a:off x="5005" y="49"/>
                <a:ext cx="43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282" name="Rectangle 202"/>
              <p:cNvSpPr>
                <a:spLocks noChangeArrowheads="1"/>
              </p:cNvSpPr>
              <p:nvPr/>
            </p:nvSpPr>
            <p:spPr bwMode="auto">
              <a:xfrm>
                <a:off x="5091" y="49"/>
                <a:ext cx="43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283" name="Rectangle 203"/>
              <p:cNvSpPr>
                <a:spLocks noChangeArrowheads="1"/>
              </p:cNvSpPr>
              <p:nvPr/>
            </p:nvSpPr>
            <p:spPr bwMode="auto">
              <a:xfrm>
                <a:off x="5178" y="49"/>
                <a:ext cx="43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284" name="Rectangle 204"/>
              <p:cNvSpPr>
                <a:spLocks noChangeArrowheads="1"/>
              </p:cNvSpPr>
              <p:nvPr/>
            </p:nvSpPr>
            <p:spPr bwMode="auto">
              <a:xfrm>
                <a:off x="5264" y="49"/>
                <a:ext cx="43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285" name="Rectangle 205"/>
              <p:cNvSpPr>
                <a:spLocks noChangeArrowheads="1"/>
              </p:cNvSpPr>
              <p:nvPr/>
            </p:nvSpPr>
            <p:spPr bwMode="auto">
              <a:xfrm>
                <a:off x="5350" y="49"/>
                <a:ext cx="43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286" name="Rectangle 206"/>
              <p:cNvSpPr>
                <a:spLocks noChangeArrowheads="1"/>
              </p:cNvSpPr>
              <p:nvPr/>
            </p:nvSpPr>
            <p:spPr bwMode="auto">
              <a:xfrm>
                <a:off x="5436" y="49"/>
                <a:ext cx="43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287" name="Rectangle 207"/>
              <p:cNvSpPr>
                <a:spLocks noChangeArrowheads="1"/>
              </p:cNvSpPr>
              <p:nvPr/>
            </p:nvSpPr>
            <p:spPr bwMode="auto">
              <a:xfrm>
                <a:off x="5523" y="49"/>
                <a:ext cx="43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288" name="Rectangle 208"/>
              <p:cNvSpPr>
                <a:spLocks noChangeArrowheads="1"/>
              </p:cNvSpPr>
              <p:nvPr/>
            </p:nvSpPr>
            <p:spPr bwMode="auto">
              <a:xfrm>
                <a:off x="5609" y="49"/>
                <a:ext cx="43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6289" name="Rectangle 209"/>
              <p:cNvSpPr>
                <a:spLocks noChangeArrowheads="1"/>
              </p:cNvSpPr>
              <p:nvPr/>
            </p:nvSpPr>
            <p:spPr bwMode="auto">
              <a:xfrm>
                <a:off x="5695" y="49"/>
                <a:ext cx="43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</p:grpSp>
        <p:pic>
          <p:nvPicPr>
            <p:cNvPr id="46290" name="Picture 210" descr="C:\Mijn documenten\erasmus_mc\logo_wmf_zwart\E_ZW_ENG.WMF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" y="36"/>
              <a:ext cx="2126" cy="9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6292" name="Picture 212" descr="C:\Mijn documenten\facilion\eramus_Sophia+Hoed pots\01 pcx+ai+wmf\ENG_SK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551" y="0"/>
            <a:ext cx="3845983" cy="92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293" name="Picture 213" descr="C:\Mijn documenten\facilion\eramus_Sophia+Hoed pots\01 pcx+ai+wmf\l_sk_eng_wit.pc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0" y="0"/>
            <a:ext cx="12192000" cy="686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291" name="Group 211"/>
          <p:cNvGrpSpPr>
            <a:grpSpLocks/>
          </p:cNvGrpSpPr>
          <p:nvPr/>
        </p:nvGrpSpPr>
        <p:grpSpPr bwMode="auto">
          <a:xfrm>
            <a:off x="4233" y="77788"/>
            <a:ext cx="12141200" cy="6710362"/>
            <a:chOff x="2" y="49"/>
            <a:chExt cx="5736" cy="4227"/>
          </a:xfrm>
        </p:grpSpPr>
        <p:sp>
          <p:nvSpPr>
            <p:cNvPr id="46008" name="Rectangle 952"/>
            <p:cNvSpPr>
              <a:spLocks noChangeArrowheads="1"/>
            </p:cNvSpPr>
            <p:nvPr/>
          </p:nvSpPr>
          <p:spPr bwMode="hidden">
            <a:xfrm>
              <a:off x="2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009" name="Rectangle 953"/>
            <p:cNvSpPr>
              <a:spLocks noChangeArrowheads="1"/>
            </p:cNvSpPr>
            <p:nvPr/>
          </p:nvSpPr>
          <p:spPr bwMode="hidden">
            <a:xfrm>
              <a:off x="88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010" name="Rectangle 954"/>
            <p:cNvSpPr>
              <a:spLocks noChangeArrowheads="1"/>
            </p:cNvSpPr>
            <p:nvPr/>
          </p:nvSpPr>
          <p:spPr bwMode="hidden">
            <a:xfrm>
              <a:off x="174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011" name="Rectangle 955"/>
            <p:cNvSpPr>
              <a:spLocks noChangeArrowheads="1"/>
            </p:cNvSpPr>
            <p:nvPr/>
          </p:nvSpPr>
          <p:spPr bwMode="hidden">
            <a:xfrm>
              <a:off x="261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012" name="Rectangle 956"/>
            <p:cNvSpPr>
              <a:spLocks noChangeArrowheads="1"/>
            </p:cNvSpPr>
            <p:nvPr/>
          </p:nvSpPr>
          <p:spPr bwMode="hidden">
            <a:xfrm>
              <a:off x="347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013" name="Rectangle 957"/>
            <p:cNvSpPr>
              <a:spLocks noChangeArrowheads="1"/>
            </p:cNvSpPr>
            <p:nvPr/>
          </p:nvSpPr>
          <p:spPr bwMode="hidden">
            <a:xfrm>
              <a:off x="433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014" name="Rectangle 958"/>
            <p:cNvSpPr>
              <a:spLocks noChangeArrowheads="1"/>
            </p:cNvSpPr>
            <p:nvPr/>
          </p:nvSpPr>
          <p:spPr bwMode="hidden">
            <a:xfrm>
              <a:off x="519" y="4232"/>
              <a:ext cx="44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015" name="Rectangle 959"/>
            <p:cNvSpPr>
              <a:spLocks noChangeArrowheads="1"/>
            </p:cNvSpPr>
            <p:nvPr/>
          </p:nvSpPr>
          <p:spPr bwMode="hidden">
            <a:xfrm>
              <a:off x="606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016" name="Rectangle 960"/>
            <p:cNvSpPr>
              <a:spLocks noChangeArrowheads="1"/>
            </p:cNvSpPr>
            <p:nvPr/>
          </p:nvSpPr>
          <p:spPr bwMode="hidden">
            <a:xfrm>
              <a:off x="692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017" name="Rectangle 961"/>
            <p:cNvSpPr>
              <a:spLocks noChangeArrowheads="1"/>
            </p:cNvSpPr>
            <p:nvPr/>
          </p:nvSpPr>
          <p:spPr bwMode="hidden">
            <a:xfrm>
              <a:off x="778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018" name="Rectangle 962"/>
            <p:cNvSpPr>
              <a:spLocks noChangeArrowheads="1"/>
            </p:cNvSpPr>
            <p:nvPr/>
          </p:nvSpPr>
          <p:spPr bwMode="hidden">
            <a:xfrm>
              <a:off x="864" y="4232"/>
              <a:ext cx="44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019" name="Rectangle 963"/>
            <p:cNvSpPr>
              <a:spLocks noChangeArrowheads="1"/>
            </p:cNvSpPr>
            <p:nvPr/>
          </p:nvSpPr>
          <p:spPr bwMode="hidden">
            <a:xfrm>
              <a:off x="951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020" name="Rectangle 964"/>
            <p:cNvSpPr>
              <a:spLocks noChangeArrowheads="1"/>
            </p:cNvSpPr>
            <p:nvPr/>
          </p:nvSpPr>
          <p:spPr bwMode="hidden">
            <a:xfrm>
              <a:off x="1037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021" name="Rectangle 965"/>
            <p:cNvSpPr>
              <a:spLocks noChangeArrowheads="1"/>
            </p:cNvSpPr>
            <p:nvPr/>
          </p:nvSpPr>
          <p:spPr bwMode="hidden">
            <a:xfrm>
              <a:off x="1123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022" name="Rectangle 966"/>
            <p:cNvSpPr>
              <a:spLocks noChangeArrowheads="1"/>
            </p:cNvSpPr>
            <p:nvPr/>
          </p:nvSpPr>
          <p:spPr bwMode="hidden">
            <a:xfrm>
              <a:off x="1209" y="4232"/>
              <a:ext cx="44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023" name="Rectangle 967"/>
            <p:cNvSpPr>
              <a:spLocks noChangeArrowheads="1"/>
            </p:cNvSpPr>
            <p:nvPr/>
          </p:nvSpPr>
          <p:spPr bwMode="hidden">
            <a:xfrm>
              <a:off x="1296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024" name="Rectangle 968"/>
            <p:cNvSpPr>
              <a:spLocks noChangeArrowheads="1"/>
            </p:cNvSpPr>
            <p:nvPr/>
          </p:nvSpPr>
          <p:spPr bwMode="hidden">
            <a:xfrm>
              <a:off x="1382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025" name="Rectangle 969"/>
            <p:cNvSpPr>
              <a:spLocks noChangeArrowheads="1"/>
            </p:cNvSpPr>
            <p:nvPr/>
          </p:nvSpPr>
          <p:spPr bwMode="hidden">
            <a:xfrm>
              <a:off x="1468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026" name="Rectangle 970"/>
            <p:cNvSpPr>
              <a:spLocks noChangeArrowheads="1"/>
            </p:cNvSpPr>
            <p:nvPr/>
          </p:nvSpPr>
          <p:spPr bwMode="hidden">
            <a:xfrm>
              <a:off x="1555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027" name="Rectangle 971"/>
            <p:cNvSpPr>
              <a:spLocks noChangeArrowheads="1"/>
            </p:cNvSpPr>
            <p:nvPr/>
          </p:nvSpPr>
          <p:spPr bwMode="hidden">
            <a:xfrm>
              <a:off x="1641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028" name="Rectangle 972"/>
            <p:cNvSpPr>
              <a:spLocks noChangeArrowheads="1"/>
            </p:cNvSpPr>
            <p:nvPr/>
          </p:nvSpPr>
          <p:spPr bwMode="hidden">
            <a:xfrm>
              <a:off x="1727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029" name="Rectangle 973"/>
            <p:cNvSpPr>
              <a:spLocks noChangeArrowheads="1"/>
            </p:cNvSpPr>
            <p:nvPr/>
          </p:nvSpPr>
          <p:spPr bwMode="hidden">
            <a:xfrm>
              <a:off x="1813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030" name="Rectangle 974"/>
            <p:cNvSpPr>
              <a:spLocks noChangeArrowheads="1"/>
            </p:cNvSpPr>
            <p:nvPr/>
          </p:nvSpPr>
          <p:spPr bwMode="hidden">
            <a:xfrm>
              <a:off x="1900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031" name="Rectangle 975"/>
            <p:cNvSpPr>
              <a:spLocks noChangeArrowheads="1"/>
            </p:cNvSpPr>
            <p:nvPr/>
          </p:nvSpPr>
          <p:spPr bwMode="hidden">
            <a:xfrm>
              <a:off x="1986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032" name="Rectangle 976"/>
            <p:cNvSpPr>
              <a:spLocks noChangeArrowheads="1"/>
            </p:cNvSpPr>
            <p:nvPr/>
          </p:nvSpPr>
          <p:spPr bwMode="hidden">
            <a:xfrm>
              <a:off x="2072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033" name="Rectangle 977"/>
            <p:cNvSpPr>
              <a:spLocks noChangeArrowheads="1"/>
            </p:cNvSpPr>
            <p:nvPr/>
          </p:nvSpPr>
          <p:spPr bwMode="hidden">
            <a:xfrm>
              <a:off x="2158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034" name="Rectangle 978"/>
            <p:cNvSpPr>
              <a:spLocks noChangeArrowheads="1"/>
            </p:cNvSpPr>
            <p:nvPr/>
          </p:nvSpPr>
          <p:spPr bwMode="hidden">
            <a:xfrm>
              <a:off x="2245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035" name="Rectangle 979"/>
            <p:cNvSpPr>
              <a:spLocks noChangeArrowheads="1"/>
            </p:cNvSpPr>
            <p:nvPr/>
          </p:nvSpPr>
          <p:spPr bwMode="hidden">
            <a:xfrm>
              <a:off x="2331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036" name="Rectangle 980"/>
            <p:cNvSpPr>
              <a:spLocks noChangeArrowheads="1"/>
            </p:cNvSpPr>
            <p:nvPr/>
          </p:nvSpPr>
          <p:spPr bwMode="hidden">
            <a:xfrm>
              <a:off x="2417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037" name="Rectangle 981"/>
            <p:cNvSpPr>
              <a:spLocks noChangeArrowheads="1"/>
            </p:cNvSpPr>
            <p:nvPr/>
          </p:nvSpPr>
          <p:spPr bwMode="hidden">
            <a:xfrm>
              <a:off x="2503" y="4232"/>
              <a:ext cx="44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038" name="Rectangle 982"/>
            <p:cNvSpPr>
              <a:spLocks noChangeArrowheads="1"/>
            </p:cNvSpPr>
            <p:nvPr/>
          </p:nvSpPr>
          <p:spPr bwMode="hidden">
            <a:xfrm>
              <a:off x="2590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039" name="Rectangle 983"/>
            <p:cNvSpPr>
              <a:spLocks noChangeArrowheads="1"/>
            </p:cNvSpPr>
            <p:nvPr/>
          </p:nvSpPr>
          <p:spPr bwMode="hidden">
            <a:xfrm>
              <a:off x="2676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040" name="Rectangle 984"/>
            <p:cNvSpPr>
              <a:spLocks noChangeArrowheads="1"/>
            </p:cNvSpPr>
            <p:nvPr/>
          </p:nvSpPr>
          <p:spPr bwMode="hidden">
            <a:xfrm>
              <a:off x="2762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041" name="Rectangle 985"/>
            <p:cNvSpPr>
              <a:spLocks noChangeArrowheads="1"/>
            </p:cNvSpPr>
            <p:nvPr/>
          </p:nvSpPr>
          <p:spPr bwMode="hidden">
            <a:xfrm>
              <a:off x="2848" y="4232"/>
              <a:ext cx="44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042" name="Rectangle 986"/>
            <p:cNvSpPr>
              <a:spLocks noChangeArrowheads="1"/>
            </p:cNvSpPr>
            <p:nvPr/>
          </p:nvSpPr>
          <p:spPr bwMode="hidden">
            <a:xfrm>
              <a:off x="2935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043" name="Rectangle 987"/>
            <p:cNvSpPr>
              <a:spLocks noChangeArrowheads="1"/>
            </p:cNvSpPr>
            <p:nvPr/>
          </p:nvSpPr>
          <p:spPr bwMode="hidden">
            <a:xfrm>
              <a:off x="3021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044" name="Rectangle 988"/>
            <p:cNvSpPr>
              <a:spLocks noChangeArrowheads="1"/>
            </p:cNvSpPr>
            <p:nvPr/>
          </p:nvSpPr>
          <p:spPr bwMode="hidden">
            <a:xfrm>
              <a:off x="3107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045" name="Rectangle 989"/>
            <p:cNvSpPr>
              <a:spLocks noChangeArrowheads="1"/>
            </p:cNvSpPr>
            <p:nvPr/>
          </p:nvSpPr>
          <p:spPr bwMode="hidden">
            <a:xfrm>
              <a:off x="3194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046" name="Rectangle 990"/>
            <p:cNvSpPr>
              <a:spLocks noChangeArrowheads="1"/>
            </p:cNvSpPr>
            <p:nvPr/>
          </p:nvSpPr>
          <p:spPr bwMode="hidden">
            <a:xfrm>
              <a:off x="3280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047" name="Rectangle 991"/>
            <p:cNvSpPr>
              <a:spLocks noChangeArrowheads="1"/>
            </p:cNvSpPr>
            <p:nvPr/>
          </p:nvSpPr>
          <p:spPr bwMode="hidden">
            <a:xfrm>
              <a:off x="3366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048" name="Rectangle 992"/>
            <p:cNvSpPr>
              <a:spLocks noChangeArrowheads="1"/>
            </p:cNvSpPr>
            <p:nvPr/>
          </p:nvSpPr>
          <p:spPr bwMode="hidden">
            <a:xfrm>
              <a:off x="3452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049" name="Rectangle 993"/>
            <p:cNvSpPr>
              <a:spLocks noChangeArrowheads="1"/>
            </p:cNvSpPr>
            <p:nvPr/>
          </p:nvSpPr>
          <p:spPr bwMode="hidden">
            <a:xfrm>
              <a:off x="3539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050" name="Rectangle 994"/>
            <p:cNvSpPr>
              <a:spLocks noChangeArrowheads="1"/>
            </p:cNvSpPr>
            <p:nvPr/>
          </p:nvSpPr>
          <p:spPr bwMode="hidden">
            <a:xfrm>
              <a:off x="3625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051" name="Rectangle 995"/>
            <p:cNvSpPr>
              <a:spLocks noChangeArrowheads="1"/>
            </p:cNvSpPr>
            <p:nvPr/>
          </p:nvSpPr>
          <p:spPr bwMode="hidden">
            <a:xfrm>
              <a:off x="3711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052" name="Rectangle 996"/>
            <p:cNvSpPr>
              <a:spLocks noChangeArrowheads="1"/>
            </p:cNvSpPr>
            <p:nvPr/>
          </p:nvSpPr>
          <p:spPr bwMode="hidden">
            <a:xfrm>
              <a:off x="3797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053" name="Rectangle 997"/>
            <p:cNvSpPr>
              <a:spLocks noChangeArrowheads="1"/>
            </p:cNvSpPr>
            <p:nvPr/>
          </p:nvSpPr>
          <p:spPr bwMode="hidden">
            <a:xfrm>
              <a:off x="3884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054" name="Rectangle 998"/>
            <p:cNvSpPr>
              <a:spLocks noChangeArrowheads="1"/>
            </p:cNvSpPr>
            <p:nvPr/>
          </p:nvSpPr>
          <p:spPr bwMode="hidden">
            <a:xfrm>
              <a:off x="3970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055" name="Rectangle 999"/>
            <p:cNvSpPr>
              <a:spLocks noChangeArrowheads="1"/>
            </p:cNvSpPr>
            <p:nvPr/>
          </p:nvSpPr>
          <p:spPr bwMode="hidden">
            <a:xfrm>
              <a:off x="4056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056" name="Rectangle 1000"/>
            <p:cNvSpPr>
              <a:spLocks noChangeArrowheads="1"/>
            </p:cNvSpPr>
            <p:nvPr/>
          </p:nvSpPr>
          <p:spPr bwMode="hidden">
            <a:xfrm>
              <a:off x="4142" y="4232"/>
              <a:ext cx="44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057" name="Rectangle 1001"/>
            <p:cNvSpPr>
              <a:spLocks noChangeArrowheads="1"/>
            </p:cNvSpPr>
            <p:nvPr/>
          </p:nvSpPr>
          <p:spPr bwMode="hidden">
            <a:xfrm>
              <a:off x="4229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058" name="Rectangle 1002"/>
            <p:cNvSpPr>
              <a:spLocks noChangeArrowheads="1"/>
            </p:cNvSpPr>
            <p:nvPr/>
          </p:nvSpPr>
          <p:spPr bwMode="hidden">
            <a:xfrm>
              <a:off x="4315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059" name="Rectangle 1003"/>
            <p:cNvSpPr>
              <a:spLocks noChangeArrowheads="1"/>
            </p:cNvSpPr>
            <p:nvPr/>
          </p:nvSpPr>
          <p:spPr bwMode="hidden">
            <a:xfrm>
              <a:off x="4401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060" name="Rectangle 1004"/>
            <p:cNvSpPr>
              <a:spLocks noChangeArrowheads="1"/>
            </p:cNvSpPr>
            <p:nvPr/>
          </p:nvSpPr>
          <p:spPr bwMode="hidden">
            <a:xfrm>
              <a:off x="4487" y="4232"/>
              <a:ext cx="44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061" name="Rectangle 1005"/>
            <p:cNvSpPr>
              <a:spLocks noChangeArrowheads="1"/>
            </p:cNvSpPr>
            <p:nvPr/>
          </p:nvSpPr>
          <p:spPr bwMode="hidden">
            <a:xfrm>
              <a:off x="4574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062" name="Rectangle 1006"/>
            <p:cNvSpPr>
              <a:spLocks noChangeArrowheads="1"/>
            </p:cNvSpPr>
            <p:nvPr/>
          </p:nvSpPr>
          <p:spPr bwMode="hidden">
            <a:xfrm>
              <a:off x="4660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063" name="Rectangle 1007"/>
            <p:cNvSpPr>
              <a:spLocks noChangeArrowheads="1"/>
            </p:cNvSpPr>
            <p:nvPr/>
          </p:nvSpPr>
          <p:spPr bwMode="hidden">
            <a:xfrm>
              <a:off x="4746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064" name="Rectangle 1008"/>
            <p:cNvSpPr>
              <a:spLocks noChangeArrowheads="1"/>
            </p:cNvSpPr>
            <p:nvPr/>
          </p:nvSpPr>
          <p:spPr bwMode="hidden">
            <a:xfrm>
              <a:off x="4832" y="4232"/>
              <a:ext cx="44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065" name="Rectangle 1009"/>
            <p:cNvSpPr>
              <a:spLocks noChangeArrowheads="1"/>
            </p:cNvSpPr>
            <p:nvPr/>
          </p:nvSpPr>
          <p:spPr bwMode="hidden">
            <a:xfrm>
              <a:off x="4919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066" name="Rectangle 1010"/>
            <p:cNvSpPr>
              <a:spLocks noChangeArrowheads="1"/>
            </p:cNvSpPr>
            <p:nvPr/>
          </p:nvSpPr>
          <p:spPr bwMode="hidden">
            <a:xfrm>
              <a:off x="5005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067" name="Rectangle 1011"/>
            <p:cNvSpPr>
              <a:spLocks noChangeArrowheads="1"/>
            </p:cNvSpPr>
            <p:nvPr/>
          </p:nvSpPr>
          <p:spPr bwMode="hidden">
            <a:xfrm>
              <a:off x="5091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068" name="Rectangle 1012"/>
            <p:cNvSpPr>
              <a:spLocks noChangeArrowheads="1"/>
            </p:cNvSpPr>
            <p:nvPr/>
          </p:nvSpPr>
          <p:spPr bwMode="hidden">
            <a:xfrm>
              <a:off x="5178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069" name="Rectangle 1013"/>
            <p:cNvSpPr>
              <a:spLocks noChangeArrowheads="1"/>
            </p:cNvSpPr>
            <p:nvPr/>
          </p:nvSpPr>
          <p:spPr bwMode="hidden">
            <a:xfrm>
              <a:off x="5264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070" name="Rectangle 1014"/>
            <p:cNvSpPr>
              <a:spLocks noChangeArrowheads="1"/>
            </p:cNvSpPr>
            <p:nvPr/>
          </p:nvSpPr>
          <p:spPr bwMode="hidden">
            <a:xfrm>
              <a:off x="5350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071" name="Rectangle 1015"/>
            <p:cNvSpPr>
              <a:spLocks noChangeArrowheads="1"/>
            </p:cNvSpPr>
            <p:nvPr/>
          </p:nvSpPr>
          <p:spPr bwMode="hidden">
            <a:xfrm>
              <a:off x="5436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072" name="Rectangle 1016"/>
            <p:cNvSpPr>
              <a:spLocks noChangeArrowheads="1"/>
            </p:cNvSpPr>
            <p:nvPr/>
          </p:nvSpPr>
          <p:spPr bwMode="hidden">
            <a:xfrm>
              <a:off x="5523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073" name="Rectangle 1017"/>
            <p:cNvSpPr>
              <a:spLocks noChangeArrowheads="1"/>
            </p:cNvSpPr>
            <p:nvPr/>
          </p:nvSpPr>
          <p:spPr bwMode="hidden">
            <a:xfrm>
              <a:off x="5609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074" name="Rectangle 1018"/>
            <p:cNvSpPr>
              <a:spLocks noChangeArrowheads="1"/>
            </p:cNvSpPr>
            <p:nvPr/>
          </p:nvSpPr>
          <p:spPr bwMode="hidden">
            <a:xfrm>
              <a:off x="5695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075" name="Rectangle 1019"/>
            <p:cNvSpPr>
              <a:spLocks noChangeArrowheads="1"/>
            </p:cNvSpPr>
            <p:nvPr/>
          </p:nvSpPr>
          <p:spPr bwMode="hidden">
            <a:xfrm>
              <a:off x="2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076" name="Rectangle 1020"/>
            <p:cNvSpPr>
              <a:spLocks noChangeArrowheads="1"/>
            </p:cNvSpPr>
            <p:nvPr/>
          </p:nvSpPr>
          <p:spPr bwMode="hidden">
            <a:xfrm>
              <a:off x="88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077" name="Rectangle 1021"/>
            <p:cNvSpPr>
              <a:spLocks noChangeArrowheads="1"/>
            </p:cNvSpPr>
            <p:nvPr/>
          </p:nvSpPr>
          <p:spPr bwMode="hidden">
            <a:xfrm>
              <a:off x="174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078" name="Rectangle 1022"/>
            <p:cNvSpPr>
              <a:spLocks noChangeArrowheads="1"/>
            </p:cNvSpPr>
            <p:nvPr/>
          </p:nvSpPr>
          <p:spPr bwMode="hidden">
            <a:xfrm>
              <a:off x="261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079" name="Rectangle 1023"/>
            <p:cNvSpPr>
              <a:spLocks noChangeArrowheads="1"/>
            </p:cNvSpPr>
            <p:nvPr/>
          </p:nvSpPr>
          <p:spPr bwMode="hidden">
            <a:xfrm>
              <a:off x="347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080" name="Rectangle 0"/>
            <p:cNvSpPr>
              <a:spLocks noChangeArrowheads="1"/>
            </p:cNvSpPr>
            <p:nvPr/>
          </p:nvSpPr>
          <p:spPr bwMode="hidden">
            <a:xfrm>
              <a:off x="433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081" name="Rectangle 1"/>
            <p:cNvSpPr>
              <a:spLocks noChangeArrowheads="1"/>
            </p:cNvSpPr>
            <p:nvPr/>
          </p:nvSpPr>
          <p:spPr bwMode="hidden">
            <a:xfrm>
              <a:off x="519" y="49"/>
              <a:ext cx="44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082" name="Rectangle 2"/>
            <p:cNvSpPr>
              <a:spLocks noChangeArrowheads="1"/>
            </p:cNvSpPr>
            <p:nvPr/>
          </p:nvSpPr>
          <p:spPr bwMode="hidden">
            <a:xfrm>
              <a:off x="606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083" name="Rectangle 3"/>
            <p:cNvSpPr>
              <a:spLocks noChangeArrowheads="1"/>
            </p:cNvSpPr>
            <p:nvPr/>
          </p:nvSpPr>
          <p:spPr bwMode="hidden">
            <a:xfrm>
              <a:off x="692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084" name="Rectangle 4"/>
            <p:cNvSpPr>
              <a:spLocks noChangeArrowheads="1"/>
            </p:cNvSpPr>
            <p:nvPr/>
          </p:nvSpPr>
          <p:spPr bwMode="hidden">
            <a:xfrm>
              <a:off x="778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085" name="Rectangle 5"/>
            <p:cNvSpPr>
              <a:spLocks noChangeArrowheads="1"/>
            </p:cNvSpPr>
            <p:nvPr/>
          </p:nvSpPr>
          <p:spPr bwMode="hidden">
            <a:xfrm>
              <a:off x="864" y="49"/>
              <a:ext cx="44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086" name="Rectangle 6"/>
            <p:cNvSpPr>
              <a:spLocks noChangeArrowheads="1"/>
            </p:cNvSpPr>
            <p:nvPr/>
          </p:nvSpPr>
          <p:spPr bwMode="hidden">
            <a:xfrm>
              <a:off x="951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087" name="Rectangle 7"/>
            <p:cNvSpPr>
              <a:spLocks noChangeArrowheads="1"/>
            </p:cNvSpPr>
            <p:nvPr/>
          </p:nvSpPr>
          <p:spPr bwMode="hidden">
            <a:xfrm>
              <a:off x="1037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088" name="Rectangle 8"/>
            <p:cNvSpPr>
              <a:spLocks noChangeArrowheads="1"/>
            </p:cNvSpPr>
            <p:nvPr/>
          </p:nvSpPr>
          <p:spPr bwMode="hidden">
            <a:xfrm>
              <a:off x="1123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089" name="Rectangle 9"/>
            <p:cNvSpPr>
              <a:spLocks noChangeArrowheads="1"/>
            </p:cNvSpPr>
            <p:nvPr/>
          </p:nvSpPr>
          <p:spPr bwMode="hidden">
            <a:xfrm>
              <a:off x="1209" y="49"/>
              <a:ext cx="44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090" name="Rectangle 10"/>
            <p:cNvSpPr>
              <a:spLocks noChangeArrowheads="1"/>
            </p:cNvSpPr>
            <p:nvPr/>
          </p:nvSpPr>
          <p:spPr bwMode="hidden">
            <a:xfrm>
              <a:off x="1296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091" name="Rectangle 11"/>
            <p:cNvSpPr>
              <a:spLocks noChangeArrowheads="1"/>
            </p:cNvSpPr>
            <p:nvPr/>
          </p:nvSpPr>
          <p:spPr bwMode="hidden">
            <a:xfrm>
              <a:off x="1382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092" name="Rectangle 12"/>
            <p:cNvSpPr>
              <a:spLocks noChangeArrowheads="1"/>
            </p:cNvSpPr>
            <p:nvPr/>
          </p:nvSpPr>
          <p:spPr bwMode="hidden">
            <a:xfrm>
              <a:off x="1468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093" name="Rectangle 13"/>
            <p:cNvSpPr>
              <a:spLocks noChangeArrowheads="1"/>
            </p:cNvSpPr>
            <p:nvPr/>
          </p:nvSpPr>
          <p:spPr bwMode="hidden">
            <a:xfrm>
              <a:off x="1555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094" name="Rectangle 14"/>
            <p:cNvSpPr>
              <a:spLocks noChangeArrowheads="1"/>
            </p:cNvSpPr>
            <p:nvPr/>
          </p:nvSpPr>
          <p:spPr bwMode="hidden">
            <a:xfrm>
              <a:off x="1641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095" name="Rectangle 15"/>
            <p:cNvSpPr>
              <a:spLocks noChangeArrowheads="1"/>
            </p:cNvSpPr>
            <p:nvPr/>
          </p:nvSpPr>
          <p:spPr bwMode="hidden">
            <a:xfrm>
              <a:off x="1727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096" name="Rectangle 16"/>
            <p:cNvSpPr>
              <a:spLocks noChangeArrowheads="1"/>
            </p:cNvSpPr>
            <p:nvPr/>
          </p:nvSpPr>
          <p:spPr bwMode="hidden">
            <a:xfrm>
              <a:off x="1813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097" name="Rectangle 17"/>
            <p:cNvSpPr>
              <a:spLocks noChangeArrowheads="1"/>
            </p:cNvSpPr>
            <p:nvPr/>
          </p:nvSpPr>
          <p:spPr bwMode="hidden">
            <a:xfrm>
              <a:off x="1900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098" name="Rectangle 18"/>
            <p:cNvSpPr>
              <a:spLocks noChangeArrowheads="1"/>
            </p:cNvSpPr>
            <p:nvPr/>
          </p:nvSpPr>
          <p:spPr bwMode="hidden">
            <a:xfrm>
              <a:off x="1986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099" name="Rectangle 19"/>
            <p:cNvSpPr>
              <a:spLocks noChangeArrowheads="1"/>
            </p:cNvSpPr>
            <p:nvPr/>
          </p:nvSpPr>
          <p:spPr bwMode="hidden">
            <a:xfrm>
              <a:off x="2072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100" name="Rectangle 20"/>
            <p:cNvSpPr>
              <a:spLocks noChangeArrowheads="1"/>
            </p:cNvSpPr>
            <p:nvPr/>
          </p:nvSpPr>
          <p:spPr bwMode="hidden">
            <a:xfrm>
              <a:off x="2158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101" name="Rectangle 21"/>
            <p:cNvSpPr>
              <a:spLocks noChangeArrowheads="1"/>
            </p:cNvSpPr>
            <p:nvPr/>
          </p:nvSpPr>
          <p:spPr bwMode="hidden">
            <a:xfrm>
              <a:off x="2245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102" name="Rectangle 22"/>
            <p:cNvSpPr>
              <a:spLocks noChangeArrowheads="1"/>
            </p:cNvSpPr>
            <p:nvPr/>
          </p:nvSpPr>
          <p:spPr bwMode="hidden">
            <a:xfrm>
              <a:off x="2331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103" name="Rectangle 23"/>
            <p:cNvSpPr>
              <a:spLocks noChangeArrowheads="1"/>
            </p:cNvSpPr>
            <p:nvPr/>
          </p:nvSpPr>
          <p:spPr bwMode="hidden">
            <a:xfrm>
              <a:off x="2417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104" name="Rectangle 24"/>
            <p:cNvSpPr>
              <a:spLocks noChangeArrowheads="1"/>
            </p:cNvSpPr>
            <p:nvPr/>
          </p:nvSpPr>
          <p:spPr bwMode="hidden">
            <a:xfrm>
              <a:off x="2503" y="49"/>
              <a:ext cx="44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105" name="Rectangle 25"/>
            <p:cNvSpPr>
              <a:spLocks noChangeArrowheads="1"/>
            </p:cNvSpPr>
            <p:nvPr/>
          </p:nvSpPr>
          <p:spPr bwMode="hidden">
            <a:xfrm>
              <a:off x="2590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106" name="Rectangle 26"/>
            <p:cNvSpPr>
              <a:spLocks noChangeArrowheads="1"/>
            </p:cNvSpPr>
            <p:nvPr/>
          </p:nvSpPr>
          <p:spPr bwMode="hidden">
            <a:xfrm>
              <a:off x="2676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107" name="Rectangle 27"/>
            <p:cNvSpPr>
              <a:spLocks noChangeArrowheads="1"/>
            </p:cNvSpPr>
            <p:nvPr/>
          </p:nvSpPr>
          <p:spPr bwMode="hidden">
            <a:xfrm>
              <a:off x="2762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108" name="Rectangle 28"/>
            <p:cNvSpPr>
              <a:spLocks noChangeArrowheads="1"/>
            </p:cNvSpPr>
            <p:nvPr/>
          </p:nvSpPr>
          <p:spPr bwMode="hidden">
            <a:xfrm>
              <a:off x="2848" y="49"/>
              <a:ext cx="44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109" name="Rectangle 29"/>
            <p:cNvSpPr>
              <a:spLocks noChangeArrowheads="1"/>
            </p:cNvSpPr>
            <p:nvPr/>
          </p:nvSpPr>
          <p:spPr bwMode="hidden">
            <a:xfrm>
              <a:off x="2935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110" name="Rectangle 30"/>
            <p:cNvSpPr>
              <a:spLocks noChangeArrowheads="1"/>
            </p:cNvSpPr>
            <p:nvPr/>
          </p:nvSpPr>
          <p:spPr bwMode="hidden">
            <a:xfrm>
              <a:off x="3021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111" name="Rectangle 31"/>
            <p:cNvSpPr>
              <a:spLocks noChangeArrowheads="1"/>
            </p:cNvSpPr>
            <p:nvPr/>
          </p:nvSpPr>
          <p:spPr bwMode="hidden">
            <a:xfrm>
              <a:off x="3107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112" name="Rectangle 32"/>
            <p:cNvSpPr>
              <a:spLocks noChangeArrowheads="1"/>
            </p:cNvSpPr>
            <p:nvPr/>
          </p:nvSpPr>
          <p:spPr bwMode="hidden">
            <a:xfrm>
              <a:off x="3194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113" name="Rectangle 33"/>
            <p:cNvSpPr>
              <a:spLocks noChangeArrowheads="1"/>
            </p:cNvSpPr>
            <p:nvPr/>
          </p:nvSpPr>
          <p:spPr bwMode="hidden">
            <a:xfrm>
              <a:off x="3280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114" name="Rectangle 34"/>
            <p:cNvSpPr>
              <a:spLocks noChangeArrowheads="1"/>
            </p:cNvSpPr>
            <p:nvPr/>
          </p:nvSpPr>
          <p:spPr bwMode="hidden">
            <a:xfrm>
              <a:off x="3366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115" name="Rectangle 35"/>
            <p:cNvSpPr>
              <a:spLocks noChangeArrowheads="1"/>
            </p:cNvSpPr>
            <p:nvPr/>
          </p:nvSpPr>
          <p:spPr bwMode="hidden">
            <a:xfrm>
              <a:off x="3452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116" name="Rectangle 36"/>
            <p:cNvSpPr>
              <a:spLocks noChangeArrowheads="1"/>
            </p:cNvSpPr>
            <p:nvPr/>
          </p:nvSpPr>
          <p:spPr bwMode="hidden">
            <a:xfrm>
              <a:off x="3539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117" name="Rectangle 37"/>
            <p:cNvSpPr>
              <a:spLocks noChangeArrowheads="1"/>
            </p:cNvSpPr>
            <p:nvPr/>
          </p:nvSpPr>
          <p:spPr bwMode="hidden">
            <a:xfrm>
              <a:off x="3625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118" name="Rectangle 38"/>
            <p:cNvSpPr>
              <a:spLocks noChangeArrowheads="1"/>
            </p:cNvSpPr>
            <p:nvPr/>
          </p:nvSpPr>
          <p:spPr bwMode="hidden">
            <a:xfrm>
              <a:off x="3711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119" name="Rectangle 39"/>
            <p:cNvSpPr>
              <a:spLocks noChangeArrowheads="1"/>
            </p:cNvSpPr>
            <p:nvPr/>
          </p:nvSpPr>
          <p:spPr bwMode="hidden">
            <a:xfrm>
              <a:off x="3797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120" name="Rectangle 40"/>
            <p:cNvSpPr>
              <a:spLocks noChangeArrowheads="1"/>
            </p:cNvSpPr>
            <p:nvPr/>
          </p:nvSpPr>
          <p:spPr bwMode="hidden">
            <a:xfrm>
              <a:off x="3884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121" name="Rectangle 41"/>
            <p:cNvSpPr>
              <a:spLocks noChangeArrowheads="1"/>
            </p:cNvSpPr>
            <p:nvPr/>
          </p:nvSpPr>
          <p:spPr bwMode="hidden">
            <a:xfrm>
              <a:off x="3970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122" name="Rectangle 42"/>
            <p:cNvSpPr>
              <a:spLocks noChangeArrowheads="1"/>
            </p:cNvSpPr>
            <p:nvPr/>
          </p:nvSpPr>
          <p:spPr bwMode="hidden">
            <a:xfrm>
              <a:off x="4056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123" name="Rectangle 43"/>
            <p:cNvSpPr>
              <a:spLocks noChangeArrowheads="1"/>
            </p:cNvSpPr>
            <p:nvPr/>
          </p:nvSpPr>
          <p:spPr bwMode="hidden">
            <a:xfrm>
              <a:off x="4142" y="49"/>
              <a:ext cx="44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124" name="Rectangle 44"/>
            <p:cNvSpPr>
              <a:spLocks noChangeArrowheads="1"/>
            </p:cNvSpPr>
            <p:nvPr/>
          </p:nvSpPr>
          <p:spPr bwMode="hidden">
            <a:xfrm>
              <a:off x="4229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125" name="Rectangle 45"/>
            <p:cNvSpPr>
              <a:spLocks noChangeArrowheads="1"/>
            </p:cNvSpPr>
            <p:nvPr/>
          </p:nvSpPr>
          <p:spPr bwMode="hidden">
            <a:xfrm>
              <a:off x="4315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126" name="Rectangle 46"/>
            <p:cNvSpPr>
              <a:spLocks noChangeArrowheads="1"/>
            </p:cNvSpPr>
            <p:nvPr/>
          </p:nvSpPr>
          <p:spPr bwMode="hidden">
            <a:xfrm>
              <a:off x="4401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127" name="Rectangle 47"/>
            <p:cNvSpPr>
              <a:spLocks noChangeArrowheads="1"/>
            </p:cNvSpPr>
            <p:nvPr/>
          </p:nvSpPr>
          <p:spPr bwMode="hidden">
            <a:xfrm>
              <a:off x="4487" y="49"/>
              <a:ext cx="44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128" name="Rectangle 48"/>
            <p:cNvSpPr>
              <a:spLocks noChangeArrowheads="1"/>
            </p:cNvSpPr>
            <p:nvPr/>
          </p:nvSpPr>
          <p:spPr bwMode="hidden">
            <a:xfrm>
              <a:off x="4574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129" name="Rectangle 49"/>
            <p:cNvSpPr>
              <a:spLocks noChangeArrowheads="1"/>
            </p:cNvSpPr>
            <p:nvPr/>
          </p:nvSpPr>
          <p:spPr bwMode="hidden">
            <a:xfrm>
              <a:off x="4660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130" name="Rectangle 50"/>
            <p:cNvSpPr>
              <a:spLocks noChangeArrowheads="1"/>
            </p:cNvSpPr>
            <p:nvPr/>
          </p:nvSpPr>
          <p:spPr bwMode="hidden">
            <a:xfrm>
              <a:off x="4746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131" name="Rectangle 51"/>
            <p:cNvSpPr>
              <a:spLocks noChangeArrowheads="1"/>
            </p:cNvSpPr>
            <p:nvPr/>
          </p:nvSpPr>
          <p:spPr bwMode="hidden">
            <a:xfrm>
              <a:off x="4832" y="49"/>
              <a:ext cx="44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132" name="Rectangle 52"/>
            <p:cNvSpPr>
              <a:spLocks noChangeArrowheads="1"/>
            </p:cNvSpPr>
            <p:nvPr/>
          </p:nvSpPr>
          <p:spPr bwMode="hidden">
            <a:xfrm>
              <a:off x="4919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133" name="Rectangle 53"/>
            <p:cNvSpPr>
              <a:spLocks noChangeArrowheads="1"/>
            </p:cNvSpPr>
            <p:nvPr/>
          </p:nvSpPr>
          <p:spPr bwMode="hidden">
            <a:xfrm>
              <a:off x="5005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134" name="Rectangle 54"/>
            <p:cNvSpPr>
              <a:spLocks noChangeArrowheads="1"/>
            </p:cNvSpPr>
            <p:nvPr/>
          </p:nvSpPr>
          <p:spPr bwMode="hidden">
            <a:xfrm>
              <a:off x="5091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135" name="Rectangle 55"/>
            <p:cNvSpPr>
              <a:spLocks noChangeArrowheads="1"/>
            </p:cNvSpPr>
            <p:nvPr/>
          </p:nvSpPr>
          <p:spPr bwMode="hidden">
            <a:xfrm>
              <a:off x="5178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136" name="Rectangle 56"/>
            <p:cNvSpPr>
              <a:spLocks noChangeArrowheads="1"/>
            </p:cNvSpPr>
            <p:nvPr/>
          </p:nvSpPr>
          <p:spPr bwMode="hidden">
            <a:xfrm>
              <a:off x="5264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137" name="Rectangle 57"/>
            <p:cNvSpPr>
              <a:spLocks noChangeArrowheads="1"/>
            </p:cNvSpPr>
            <p:nvPr/>
          </p:nvSpPr>
          <p:spPr bwMode="hidden">
            <a:xfrm>
              <a:off x="5350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138" name="Rectangle 58"/>
            <p:cNvSpPr>
              <a:spLocks noChangeArrowheads="1"/>
            </p:cNvSpPr>
            <p:nvPr/>
          </p:nvSpPr>
          <p:spPr bwMode="hidden">
            <a:xfrm>
              <a:off x="5436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139" name="Rectangle 59"/>
            <p:cNvSpPr>
              <a:spLocks noChangeArrowheads="1"/>
            </p:cNvSpPr>
            <p:nvPr/>
          </p:nvSpPr>
          <p:spPr bwMode="hidden">
            <a:xfrm>
              <a:off x="5523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140" name="Rectangle 60"/>
            <p:cNvSpPr>
              <a:spLocks noChangeArrowheads="1"/>
            </p:cNvSpPr>
            <p:nvPr/>
          </p:nvSpPr>
          <p:spPr bwMode="hidden">
            <a:xfrm>
              <a:off x="5609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6141" name="Rectangle 61"/>
            <p:cNvSpPr>
              <a:spLocks noChangeArrowheads="1"/>
            </p:cNvSpPr>
            <p:nvPr/>
          </p:nvSpPr>
          <p:spPr bwMode="hidden">
            <a:xfrm>
              <a:off x="5695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</p:grpSp>
      <p:sp>
        <p:nvSpPr>
          <p:cNvPr id="46143" name="Rectangle 63"/>
          <p:cNvSpPr>
            <a:spLocks noGrp="1" noChangeArrowheads="1"/>
          </p:cNvSpPr>
          <p:nvPr>
            <p:ph type="ctrTitle"/>
          </p:nvPr>
        </p:nvSpPr>
        <p:spPr>
          <a:xfrm>
            <a:off x="914400" y="2438400"/>
            <a:ext cx="10363200" cy="1143000"/>
          </a:xfrm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nl-NL" altLang="nl-NL" noProof="0"/>
              <a:t>Klik om de stijl te bewerken</a:t>
            </a:r>
          </a:p>
        </p:txBody>
      </p:sp>
      <p:sp>
        <p:nvSpPr>
          <p:cNvPr id="46144" name="Rectangle 64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6002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nl-NL" altLang="nl-NL" noProof="0"/>
              <a:t>Klik om de ondertitelstijl van het model te bewerken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AU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AU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nl-NL"/>
              <a:t>16-10-2001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73E8BDA-3937-4970-9BE8-9F080F1B0103}" type="slidenum">
              <a:rPr lang="en-US" altLang="nl-NL" smtClean="0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380908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940800" y="304800"/>
            <a:ext cx="2844800" cy="6096000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AU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06400" y="304800"/>
            <a:ext cx="8331200" cy="6096000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AU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nl-NL"/>
              <a:t>16-10-2001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BF479CD-8BD6-41F1-ACAB-AEC027C39308}" type="slidenum">
              <a:rPr lang="en-US" altLang="nl-NL" smtClean="0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0913020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E454F-756C-44FE-B585-04F6EB8E186D}" type="datetimeFigureOut">
              <a:rPr lang="pt-BR" smtClean="0"/>
              <a:t>27/09/2022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D1401-164F-4F25-B240-A274354F529D}" type="slidenum">
              <a:rPr lang="pt-BR" smtClean="0"/>
              <a:t>‹nr.›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320652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E454F-756C-44FE-B585-04F6EB8E186D}" type="datetimeFigureOut">
              <a:rPr lang="pt-BR" smtClean="0"/>
              <a:t>27/09/2022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D1401-164F-4F25-B240-A274354F529D}" type="slidenum">
              <a:rPr lang="pt-BR" smtClean="0"/>
              <a:t>‹nr.›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43655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E454F-756C-44FE-B585-04F6EB8E186D}" type="datetimeFigureOut">
              <a:rPr lang="pt-BR" smtClean="0"/>
              <a:t>27/09/2022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D1401-164F-4F25-B240-A274354F529D}" type="slidenum">
              <a:rPr lang="pt-BR" smtClean="0"/>
              <a:t>‹nr.›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48665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E454F-756C-44FE-B585-04F6EB8E186D}" type="datetimeFigureOut">
              <a:rPr lang="pt-BR" smtClean="0"/>
              <a:t>27/09/2022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D1401-164F-4F25-B240-A274354F529D}" type="slidenum">
              <a:rPr lang="pt-BR" smtClean="0"/>
              <a:t>‹nr.›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87069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E454F-756C-44FE-B585-04F6EB8E186D}" type="datetimeFigureOut">
              <a:rPr lang="pt-BR" smtClean="0"/>
              <a:t>27/09/2022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D1401-164F-4F25-B240-A274354F529D}" type="slidenum">
              <a:rPr lang="pt-BR" smtClean="0"/>
              <a:t>‹nr.›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95466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E454F-756C-44FE-B585-04F6EB8E186D}" type="datetimeFigureOut">
              <a:rPr lang="pt-BR" smtClean="0"/>
              <a:t>27/09/2022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D1401-164F-4F25-B240-A274354F529D}" type="slidenum">
              <a:rPr lang="pt-BR" smtClean="0"/>
              <a:t>‹nr.›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38160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E454F-756C-44FE-B585-04F6EB8E186D}" type="datetimeFigureOut">
              <a:rPr lang="pt-BR" smtClean="0"/>
              <a:t>27/09/2022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D1401-164F-4F25-B240-A274354F529D}" type="slidenum">
              <a:rPr lang="pt-BR" smtClean="0"/>
              <a:t>‹nr.›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79462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E454F-756C-44FE-B585-04F6EB8E186D}" type="datetimeFigureOut">
              <a:rPr lang="pt-BR" smtClean="0"/>
              <a:t>27/09/2022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D1401-164F-4F25-B240-A274354F529D}" type="slidenum">
              <a:rPr lang="pt-BR" smtClean="0"/>
              <a:t>‹nr.›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8668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AU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AU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nl-NL"/>
              <a:t>16-10-2001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9CDAC03-A4CA-40FD-9AEE-2581F6CC992E}" type="slidenum">
              <a:rPr lang="en-US" altLang="nl-NL" smtClean="0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396887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E454F-756C-44FE-B585-04F6EB8E186D}" type="datetimeFigureOut">
              <a:rPr lang="pt-BR" smtClean="0"/>
              <a:t>27/09/2022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D1401-164F-4F25-B240-A274354F529D}" type="slidenum">
              <a:rPr lang="pt-BR" smtClean="0"/>
              <a:t>‹nr.›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1197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E454F-756C-44FE-B585-04F6EB8E186D}" type="datetimeFigureOut">
              <a:rPr lang="pt-BR" smtClean="0"/>
              <a:t>27/09/2022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D1401-164F-4F25-B240-A274354F529D}" type="slidenum">
              <a:rPr lang="pt-BR" smtClean="0"/>
              <a:t>‹nr.›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53829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E454F-756C-44FE-B585-04F6EB8E186D}" type="datetimeFigureOut">
              <a:rPr lang="pt-BR" smtClean="0"/>
              <a:t>27/09/2022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D1401-164F-4F25-B240-A274354F529D}" type="slidenum">
              <a:rPr lang="pt-BR" smtClean="0"/>
              <a:t>‹nr.›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0521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  <a:endParaRPr lang="en-AU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nl-NL"/>
              <a:t>16-10-2001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0FC4C97-86C4-493A-90F8-63A8DA01A220}" type="slidenum">
              <a:rPr lang="en-US" altLang="nl-NL" smtClean="0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72085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AU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06400" y="1219200"/>
            <a:ext cx="55880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AU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219200"/>
            <a:ext cx="55880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AU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nl-NL"/>
              <a:t>16-10-2001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278BBAA-4457-49DB-957C-D4A9AD78E6AC}" type="slidenum">
              <a:rPr lang="en-US" altLang="nl-NL" smtClean="0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999051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en-AU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AU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AU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nl-NL"/>
              <a:t>16-10-2001</a:t>
            </a:r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F920F79-FA35-488F-A69C-6ED40C590EE1}" type="slidenum">
              <a:rPr lang="en-US" altLang="nl-NL" smtClean="0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766011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AU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nl-NL"/>
              <a:t>16-10-2001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D07781B-34C8-4FAF-8D69-00C4739934DF}" type="slidenum">
              <a:rPr lang="en-US" altLang="nl-NL" smtClean="0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419006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nl-NL"/>
              <a:t>16-10-2001</a:t>
            </a: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C9B5DA2-4010-4C56-96AD-DD13C4C223D9}" type="slidenum">
              <a:rPr lang="en-US" altLang="nl-NL" smtClean="0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239420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en-AU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AU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nl-NL"/>
              <a:t>16-10-2001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86FB9E8-16FD-432F-9D2E-255E392D9B3A}" type="slidenum">
              <a:rPr lang="en-US" altLang="nl-NL" smtClean="0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309177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en-AU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AU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nl-NL"/>
              <a:t>16-10-2001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CD4FC3E-2E9A-4196-8FA8-CAC862C93D90}" type="slidenum">
              <a:rPr lang="en-US" altLang="nl-NL" smtClean="0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414519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470" name="Group 1462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44471" name="Rectangle 1463"/>
            <p:cNvSpPr>
              <a:spLocks noChangeArrowheads="1"/>
            </p:cNvSpPr>
            <p:nvPr userDrawn="1"/>
          </p:nvSpPr>
          <p:spPr bwMode="white">
            <a:xfrm>
              <a:off x="0" y="0"/>
              <a:ext cx="5760" cy="432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 sz="2000"/>
            </a:p>
          </p:txBody>
        </p:sp>
        <p:grpSp>
          <p:nvGrpSpPr>
            <p:cNvPr id="44472" name="Group 1464"/>
            <p:cNvGrpSpPr>
              <a:grpSpLocks/>
            </p:cNvGrpSpPr>
            <p:nvPr userDrawn="1"/>
          </p:nvGrpSpPr>
          <p:grpSpPr bwMode="auto">
            <a:xfrm>
              <a:off x="2" y="49"/>
              <a:ext cx="5758" cy="4227"/>
              <a:chOff x="2" y="49"/>
              <a:chExt cx="5736" cy="4227"/>
            </a:xfrm>
          </p:grpSpPr>
          <p:sp>
            <p:nvSpPr>
              <p:cNvPr id="44473" name="Rectangle 1465"/>
              <p:cNvSpPr>
                <a:spLocks noChangeArrowheads="1"/>
              </p:cNvSpPr>
              <p:nvPr/>
            </p:nvSpPr>
            <p:spPr bwMode="auto">
              <a:xfrm>
                <a:off x="2" y="4232"/>
                <a:ext cx="43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474" name="Rectangle 1466"/>
              <p:cNvSpPr>
                <a:spLocks noChangeArrowheads="1"/>
              </p:cNvSpPr>
              <p:nvPr/>
            </p:nvSpPr>
            <p:spPr bwMode="auto">
              <a:xfrm>
                <a:off x="88" y="4232"/>
                <a:ext cx="43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475" name="Rectangle 1467"/>
              <p:cNvSpPr>
                <a:spLocks noChangeArrowheads="1"/>
              </p:cNvSpPr>
              <p:nvPr/>
            </p:nvSpPr>
            <p:spPr bwMode="auto">
              <a:xfrm>
                <a:off x="174" y="4232"/>
                <a:ext cx="43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476" name="Rectangle 1468"/>
              <p:cNvSpPr>
                <a:spLocks noChangeArrowheads="1"/>
              </p:cNvSpPr>
              <p:nvPr/>
            </p:nvSpPr>
            <p:spPr bwMode="auto">
              <a:xfrm>
                <a:off x="261" y="4232"/>
                <a:ext cx="43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477" name="Rectangle 1469"/>
              <p:cNvSpPr>
                <a:spLocks noChangeArrowheads="1"/>
              </p:cNvSpPr>
              <p:nvPr/>
            </p:nvSpPr>
            <p:spPr bwMode="auto">
              <a:xfrm>
                <a:off x="347" y="4232"/>
                <a:ext cx="43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478" name="Rectangle 1470"/>
              <p:cNvSpPr>
                <a:spLocks noChangeArrowheads="1"/>
              </p:cNvSpPr>
              <p:nvPr/>
            </p:nvSpPr>
            <p:spPr bwMode="auto">
              <a:xfrm>
                <a:off x="433" y="4232"/>
                <a:ext cx="43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479" name="Rectangle 1471"/>
              <p:cNvSpPr>
                <a:spLocks noChangeArrowheads="1"/>
              </p:cNvSpPr>
              <p:nvPr/>
            </p:nvSpPr>
            <p:spPr bwMode="auto">
              <a:xfrm>
                <a:off x="519" y="4232"/>
                <a:ext cx="44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480" name="Rectangle 1472"/>
              <p:cNvSpPr>
                <a:spLocks noChangeArrowheads="1"/>
              </p:cNvSpPr>
              <p:nvPr/>
            </p:nvSpPr>
            <p:spPr bwMode="auto">
              <a:xfrm>
                <a:off x="606" y="4232"/>
                <a:ext cx="43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481" name="Rectangle 1473"/>
              <p:cNvSpPr>
                <a:spLocks noChangeArrowheads="1"/>
              </p:cNvSpPr>
              <p:nvPr/>
            </p:nvSpPr>
            <p:spPr bwMode="auto">
              <a:xfrm>
                <a:off x="692" y="4232"/>
                <a:ext cx="43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482" name="Rectangle 1474"/>
              <p:cNvSpPr>
                <a:spLocks noChangeArrowheads="1"/>
              </p:cNvSpPr>
              <p:nvPr/>
            </p:nvSpPr>
            <p:spPr bwMode="auto">
              <a:xfrm>
                <a:off x="778" y="4232"/>
                <a:ext cx="43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483" name="Rectangle 1475"/>
              <p:cNvSpPr>
                <a:spLocks noChangeArrowheads="1"/>
              </p:cNvSpPr>
              <p:nvPr/>
            </p:nvSpPr>
            <p:spPr bwMode="auto">
              <a:xfrm>
                <a:off x="864" y="4232"/>
                <a:ext cx="44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484" name="Rectangle 1476"/>
              <p:cNvSpPr>
                <a:spLocks noChangeArrowheads="1"/>
              </p:cNvSpPr>
              <p:nvPr/>
            </p:nvSpPr>
            <p:spPr bwMode="auto">
              <a:xfrm>
                <a:off x="951" y="4232"/>
                <a:ext cx="43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485" name="Rectangle 1477"/>
              <p:cNvSpPr>
                <a:spLocks noChangeArrowheads="1"/>
              </p:cNvSpPr>
              <p:nvPr/>
            </p:nvSpPr>
            <p:spPr bwMode="auto">
              <a:xfrm>
                <a:off x="1037" y="4232"/>
                <a:ext cx="43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486" name="Rectangle 1478"/>
              <p:cNvSpPr>
                <a:spLocks noChangeArrowheads="1"/>
              </p:cNvSpPr>
              <p:nvPr/>
            </p:nvSpPr>
            <p:spPr bwMode="auto">
              <a:xfrm>
                <a:off x="1123" y="4232"/>
                <a:ext cx="43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487" name="Rectangle 1479"/>
              <p:cNvSpPr>
                <a:spLocks noChangeArrowheads="1"/>
              </p:cNvSpPr>
              <p:nvPr/>
            </p:nvSpPr>
            <p:spPr bwMode="auto">
              <a:xfrm>
                <a:off x="1209" y="4232"/>
                <a:ext cx="44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488" name="Rectangle 1480"/>
              <p:cNvSpPr>
                <a:spLocks noChangeArrowheads="1"/>
              </p:cNvSpPr>
              <p:nvPr/>
            </p:nvSpPr>
            <p:spPr bwMode="auto">
              <a:xfrm>
                <a:off x="1296" y="4232"/>
                <a:ext cx="43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489" name="Rectangle 1481"/>
              <p:cNvSpPr>
                <a:spLocks noChangeArrowheads="1"/>
              </p:cNvSpPr>
              <p:nvPr/>
            </p:nvSpPr>
            <p:spPr bwMode="auto">
              <a:xfrm>
                <a:off x="1382" y="4232"/>
                <a:ext cx="43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490" name="Rectangle 1482"/>
              <p:cNvSpPr>
                <a:spLocks noChangeArrowheads="1"/>
              </p:cNvSpPr>
              <p:nvPr/>
            </p:nvSpPr>
            <p:spPr bwMode="auto">
              <a:xfrm>
                <a:off x="1468" y="4232"/>
                <a:ext cx="43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491" name="Rectangle 1483"/>
              <p:cNvSpPr>
                <a:spLocks noChangeArrowheads="1"/>
              </p:cNvSpPr>
              <p:nvPr/>
            </p:nvSpPr>
            <p:spPr bwMode="auto">
              <a:xfrm>
                <a:off x="1555" y="4232"/>
                <a:ext cx="43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492" name="Rectangle 1484"/>
              <p:cNvSpPr>
                <a:spLocks noChangeArrowheads="1"/>
              </p:cNvSpPr>
              <p:nvPr/>
            </p:nvSpPr>
            <p:spPr bwMode="auto">
              <a:xfrm>
                <a:off x="1641" y="4232"/>
                <a:ext cx="43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493" name="Rectangle 1485"/>
              <p:cNvSpPr>
                <a:spLocks noChangeArrowheads="1"/>
              </p:cNvSpPr>
              <p:nvPr/>
            </p:nvSpPr>
            <p:spPr bwMode="auto">
              <a:xfrm>
                <a:off x="1727" y="4232"/>
                <a:ext cx="43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494" name="Rectangle 1486"/>
              <p:cNvSpPr>
                <a:spLocks noChangeArrowheads="1"/>
              </p:cNvSpPr>
              <p:nvPr/>
            </p:nvSpPr>
            <p:spPr bwMode="auto">
              <a:xfrm>
                <a:off x="1813" y="4232"/>
                <a:ext cx="43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495" name="Rectangle 1487"/>
              <p:cNvSpPr>
                <a:spLocks noChangeArrowheads="1"/>
              </p:cNvSpPr>
              <p:nvPr/>
            </p:nvSpPr>
            <p:spPr bwMode="auto">
              <a:xfrm>
                <a:off x="1900" y="4232"/>
                <a:ext cx="43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496" name="Rectangle 1488"/>
              <p:cNvSpPr>
                <a:spLocks noChangeArrowheads="1"/>
              </p:cNvSpPr>
              <p:nvPr/>
            </p:nvSpPr>
            <p:spPr bwMode="auto">
              <a:xfrm>
                <a:off x="1986" y="4232"/>
                <a:ext cx="43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497" name="Rectangle 1489"/>
              <p:cNvSpPr>
                <a:spLocks noChangeArrowheads="1"/>
              </p:cNvSpPr>
              <p:nvPr/>
            </p:nvSpPr>
            <p:spPr bwMode="auto">
              <a:xfrm>
                <a:off x="2072" y="4232"/>
                <a:ext cx="43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498" name="Rectangle 1490"/>
              <p:cNvSpPr>
                <a:spLocks noChangeArrowheads="1"/>
              </p:cNvSpPr>
              <p:nvPr/>
            </p:nvSpPr>
            <p:spPr bwMode="auto">
              <a:xfrm>
                <a:off x="2158" y="4232"/>
                <a:ext cx="43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499" name="Rectangle 1491"/>
              <p:cNvSpPr>
                <a:spLocks noChangeArrowheads="1"/>
              </p:cNvSpPr>
              <p:nvPr/>
            </p:nvSpPr>
            <p:spPr bwMode="auto">
              <a:xfrm>
                <a:off x="2245" y="4232"/>
                <a:ext cx="43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500" name="Rectangle 1492"/>
              <p:cNvSpPr>
                <a:spLocks noChangeArrowheads="1"/>
              </p:cNvSpPr>
              <p:nvPr/>
            </p:nvSpPr>
            <p:spPr bwMode="auto">
              <a:xfrm>
                <a:off x="2331" y="4232"/>
                <a:ext cx="43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501" name="Rectangle 1493"/>
              <p:cNvSpPr>
                <a:spLocks noChangeArrowheads="1"/>
              </p:cNvSpPr>
              <p:nvPr/>
            </p:nvSpPr>
            <p:spPr bwMode="auto">
              <a:xfrm>
                <a:off x="2417" y="4232"/>
                <a:ext cx="43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502" name="Rectangle 1494"/>
              <p:cNvSpPr>
                <a:spLocks noChangeArrowheads="1"/>
              </p:cNvSpPr>
              <p:nvPr/>
            </p:nvSpPr>
            <p:spPr bwMode="auto">
              <a:xfrm>
                <a:off x="2503" y="4232"/>
                <a:ext cx="44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503" name="Rectangle 1495"/>
              <p:cNvSpPr>
                <a:spLocks noChangeArrowheads="1"/>
              </p:cNvSpPr>
              <p:nvPr/>
            </p:nvSpPr>
            <p:spPr bwMode="auto">
              <a:xfrm>
                <a:off x="2590" y="4232"/>
                <a:ext cx="43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504" name="Rectangle 1496"/>
              <p:cNvSpPr>
                <a:spLocks noChangeArrowheads="1"/>
              </p:cNvSpPr>
              <p:nvPr/>
            </p:nvSpPr>
            <p:spPr bwMode="auto">
              <a:xfrm>
                <a:off x="2676" y="4232"/>
                <a:ext cx="43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505" name="Rectangle 1497"/>
              <p:cNvSpPr>
                <a:spLocks noChangeArrowheads="1"/>
              </p:cNvSpPr>
              <p:nvPr/>
            </p:nvSpPr>
            <p:spPr bwMode="auto">
              <a:xfrm>
                <a:off x="2762" y="4232"/>
                <a:ext cx="43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506" name="Rectangle 1498"/>
              <p:cNvSpPr>
                <a:spLocks noChangeArrowheads="1"/>
              </p:cNvSpPr>
              <p:nvPr/>
            </p:nvSpPr>
            <p:spPr bwMode="auto">
              <a:xfrm>
                <a:off x="2848" y="4232"/>
                <a:ext cx="44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507" name="Rectangle 1499"/>
              <p:cNvSpPr>
                <a:spLocks noChangeArrowheads="1"/>
              </p:cNvSpPr>
              <p:nvPr/>
            </p:nvSpPr>
            <p:spPr bwMode="auto">
              <a:xfrm>
                <a:off x="2935" y="4232"/>
                <a:ext cx="43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508" name="Rectangle 1500"/>
              <p:cNvSpPr>
                <a:spLocks noChangeArrowheads="1"/>
              </p:cNvSpPr>
              <p:nvPr/>
            </p:nvSpPr>
            <p:spPr bwMode="auto">
              <a:xfrm>
                <a:off x="3021" y="4232"/>
                <a:ext cx="43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509" name="Rectangle 1501"/>
              <p:cNvSpPr>
                <a:spLocks noChangeArrowheads="1"/>
              </p:cNvSpPr>
              <p:nvPr/>
            </p:nvSpPr>
            <p:spPr bwMode="auto">
              <a:xfrm>
                <a:off x="3107" y="4232"/>
                <a:ext cx="43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510" name="Rectangle 1502"/>
              <p:cNvSpPr>
                <a:spLocks noChangeArrowheads="1"/>
              </p:cNvSpPr>
              <p:nvPr/>
            </p:nvSpPr>
            <p:spPr bwMode="auto">
              <a:xfrm>
                <a:off x="3194" y="4232"/>
                <a:ext cx="43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511" name="Rectangle 1503"/>
              <p:cNvSpPr>
                <a:spLocks noChangeArrowheads="1"/>
              </p:cNvSpPr>
              <p:nvPr/>
            </p:nvSpPr>
            <p:spPr bwMode="auto">
              <a:xfrm>
                <a:off x="3280" y="4232"/>
                <a:ext cx="43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512" name="Rectangle 1504"/>
              <p:cNvSpPr>
                <a:spLocks noChangeArrowheads="1"/>
              </p:cNvSpPr>
              <p:nvPr/>
            </p:nvSpPr>
            <p:spPr bwMode="auto">
              <a:xfrm>
                <a:off x="3366" y="4232"/>
                <a:ext cx="43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513" name="Rectangle 1505"/>
              <p:cNvSpPr>
                <a:spLocks noChangeArrowheads="1"/>
              </p:cNvSpPr>
              <p:nvPr/>
            </p:nvSpPr>
            <p:spPr bwMode="auto">
              <a:xfrm>
                <a:off x="3452" y="4232"/>
                <a:ext cx="43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514" name="Rectangle 1506"/>
              <p:cNvSpPr>
                <a:spLocks noChangeArrowheads="1"/>
              </p:cNvSpPr>
              <p:nvPr/>
            </p:nvSpPr>
            <p:spPr bwMode="auto">
              <a:xfrm>
                <a:off x="3539" y="4232"/>
                <a:ext cx="43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515" name="Rectangle 1507"/>
              <p:cNvSpPr>
                <a:spLocks noChangeArrowheads="1"/>
              </p:cNvSpPr>
              <p:nvPr/>
            </p:nvSpPr>
            <p:spPr bwMode="auto">
              <a:xfrm>
                <a:off x="3625" y="4232"/>
                <a:ext cx="43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516" name="Rectangle 1508"/>
              <p:cNvSpPr>
                <a:spLocks noChangeArrowheads="1"/>
              </p:cNvSpPr>
              <p:nvPr/>
            </p:nvSpPr>
            <p:spPr bwMode="auto">
              <a:xfrm>
                <a:off x="3711" y="4232"/>
                <a:ext cx="43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517" name="Rectangle 1509"/>
              <p:cNvSpPr>
                <a:spLocks noChangeArrowheads="1"/>
              </p:cNvSpPr>
              <p:nvPr/>
            </p:nvSpPr>
            <p:spPr bwMode="auto">
              <a:xfrm>
                <a:off x="3797" y="4232"/>
                <a:ext cx="43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518" name="Rectangle 1510"/>
              <p:cNvSpPr>
                <a:spLocks noChangeArrowheads="1"/>
              </p:cNvSpPr>
              <p:nvPr/>
            </p:nvSpPr>
            <p:spPr bwMode="auto">
              <a:xfrm>
                <a:off x="3884" y="4232"/>
                <a:ext cx="43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519" name="Rectangle 1511"/>
              <p:cNvSpPr>
                <a:spLocks noChangeArrowheads="1"/>
              </p:cNvSpPr>
              <p:nvPr/>
            </p:nvSpPr>
            <p:spPr bwMode="auto">
              <a:xfrm>
                <a:off x="3970" y="4232"/>
                <a:ext cx="43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520" name="Rectangle 1512"/>
              <p:cNvSpPr>
                <a:spLocks noChangeArrowheads="1"/>
              </p:cNvSpPr>
              <p:nvPr/>
            </p:nvSpPr>
            <p:spPr bwMode="auto">
              <a:xfrm>
                <a:off x="4056" y="4232"/>
                <a:ext cx="43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521" name="Rectangle 1513"/>
              <p:cNvSpPr>
                <a:spLocks noChangeArrowheads="1"/>
              </p:cNvSpPr>
              <p:nvPr/>
            </p:nvSpPr>
            <p:spPr bwMode="auto">
              <a:xfrm>
                <a:off x="4142" y="4232"/>
                <a:ext cx="44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522" name="Rectangle 1514"/>
              <p:cNvSpPr>
                <a:spLocks noChangeArrowheads="1"/>
              </p:cNvSpPr>
              <p:nvPr/>
            </p:nvSpPr>
            <p:spPr bwMode="auto">
              <a:xfrm>
                <a:off x="4229" y="4232"/>
                <a:ext cx="43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523" name="Rectangle 1515"/>
              <p:cNvSpPr>
                <a:spLocks noChangeArrowheads="1"/>
              </p:cNvSpPr>
              <p:nvPr/>
            </p:nvSpPr>
            <p:spPr bwMode="auto">
              <a:xfrm>
                <a:off x="4315" y="4232"/>
                <a:ext cx="43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524" name="Rectangle 1516"/>
              <p:cNvSpPr>
                <a:spLocks noChangeArrowheads="1"/>
              </p:cNvSpPr>
              <p:nvPr/>
            </p:nvSpPr>
            <p:spPr bwMode="auto">
              <a:xfrm>
                <a:off x="4401" y="4232"/>
                <a:ext cx="43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525" name="Rectangle 1517"/>
              <p:cNvSpPr>
                <a:spLocks noChangeArrowheads="1"/>
              </p:cNvSpPr>
              <p:nvPr/>
            </p:nvSpPr>
            <p:spPr bwMode="auto">
              <a:xfrm>
                <a:off x="4487" y="4232"/>
                <a:ext cx="44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526" name="Rectangle 1518"/>
              <p:cNvSpPr>
                <a:spLocks noChangeArrowheads="1"/>
              </p:cNvSpPr>
              <p:nvPr/>
            </p:nvSpPr>
            <p:spPr bwMode="auto">
              <a:xfrm>
                <a:off x="4574" y="4232"/>
                <a:ext cx="43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527" name="Rectangle 1519"/>
              <p:cNvSpPr>
                <a:spLocks noChangeArrowheads="1"/>
              </p:cNvSpPr>
              <p:nvPr/>
            </p:nvSpPr>
            <p:spPr bwMode="auto">
              <a:xfrm>
                <a:off x="4660" y="4232"/>
                <a:ext cx="43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528" name="Rectangle 1520"/>
              <p:cNvSpPr>
                <a:spLocks noChangeArrowheads="1"/>
              </p:cNvSpPr>
              <p:nvPr/>
            </p:nvSpPr>
            <p:spPr bwMode="auto">
              <a:xfrm>
                <a:off x="4746" y="4232"/>
                <a:ext cx="43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529" name="Rectangle 1521"/>
              <p:cNvSpPr>
                <a:spLocks noChangeArrowheads="1"/>
              </p:cNvSpPr>
              <p:nvPr/>
            </p:nvSpPr>
            <p:spPr bwMode="auto">
              <a:xfrm>
                <a:off x="4832" y="4232"/>
                <a:ext cx="44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530" name="Rectangle 1522"/>
              <p:cNvSpPr>
                <a:spLocks noChangeArrowheads="1"/>
              </p:cNvSpPr>
              <p:nvPr/>
            </p:nvSpPr>
            <p:spPr bwMode="auto">
              <a:xfrm>
                <a:off x="4919" y="4232"/>
                <a:ext cx="43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531" name="Rectangle 1523"/>
              <p:cNvSpPr>
                <a:spLocks noChangeArrowheads="1"/>
              </p:cNvSpPr>
              <p:nvPr/>
            </p:nvSpPr>
            <p:spPr bwMode="auto">
              <a:xfrm>
                <a:off x="5005" y="4232"/>
                <a:ext cx="43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532" name="Rectangle 1524"/>
              <p:cNvSpPr>
                <a:spLocks noChangeArrowheads="1"/>
              </p:cNvSpPr>
              <p:nvPr/>
            </p:nvSpPr>
            <p:spPr bwMode="auto">
              <a:xfrm>
                <a:off x="5091" y="4232"/>
                <a:ext cx="43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533" name="Rectangle 1525"/>
              <p:cNvSpPr>
                <a:spLocks noChangeArrowheads="1"/>
              </p:cNvSpPr>
              <p:nvPr/>
            </p:nvSpPr>
            <p:spPr bwMode="auto">
              <a:xfrm>
                <a:off x="5178" y="4232"/>
                <a:ext cx="43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534" name="Rectangle 1526"/>
              <p:cNvSpPr>
                <a:spLocks noChangeArrowheads="1"/>
              </p:cNvSpPr>
              <p:nvPr/>
            </p:nvSpPr>
            <p:spPr bwMode="auto">
              <a:xfrm>
                <a:off x="5264" y="4232"/>
                <a:ext cx="43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535" name="Rectangle 1527"/>
              <p:cNvSpPr>
                <a:spLocks noChangeArrowheads="1"/>
              </p:cNvSpPr>
              <p:nvPr/>
            </p:nvSpPr>
            <p:spPr bwMode="auto">
              <a:xfrm>
                <a:off x="5350" y="4232"/>
                <a:ext cx="43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536" name="Rectangle 1528"/>
              <p:cNvSpPr>
                <a:spLocks noChangeArrowheads="1"/>
              </p:cNvSpPr>
              <p:nvPr/>
            </p:nvSpPr>
            <p:spPr bwMode="auto">
              <a:xfrm>
                <a:off x="5436" y="4232"/>
                <a:ext cx="43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537" name="Rectangle 1529"/>
              <p:cNvSpPr>
                <a:spLocks noChangeArrowheads="1"/>
              </p:cNvSpPr>
              <p:nvPr/>
            </p:nvSpPr>
            <p:spPr bwMode="auto">
              <a:xfrm>
                <a:off x="5523" y="4232"/>
                <a:ext cx="43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538" name="Rectangle 1530"/>
              <p:cNvSpPr>
                <a:spLocks noChangeArrowheads="1"/>
              </p:cNvSpPr>
              <p:nvPr/>
            </p:nvSpPr>
            <p:spPr bwMode="auto">
              <a:xfrm>
                <a:off x="5609" y="4232"/>
                <a:ext cx="43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539" name="Rectangle 1531"/>
              <p:cNvSpPr>
                <a:spLocks noChangeArrowheads="1"/>
              </p:cNvSpPr>
              <p:nvPr/>
            </p:nvSpPr>
            <p:spPr bwMode="auto">
              <a:xfrm>
                <a:off x="5695" y="4232"/>
                <a:ext cx="43" cy="44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540" name="Rectangle 1532"/>
              <p:cNvSpPr>
                <a:spLocks noChangeArrowheads="1"/>
              </p:cNvSpPr>
              <p:nvPr/>
            </p:nvSpPr>
            <p:spPr bwMode="auto">
              <a:xfrm>
                <a:off x="2" y="49"/>
                <a:ext cx="43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541" name="Rectangle 1533"/>
              <p:cNvSpPr>
                <a:spLocks noChangeArrowheads="1"/>
              </p:cNvSpPr>
              <p:nvPr/>
            </p:nvSpPr>
            <p:spPr bwMode="auto">
              <a:xfrm>
                <a:off x="88" y="49"/>
                <a:ext cx="43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542" name="Rectangle 1534"/>
              <p:cNvSpPr>
                <a:spLocks noChangeArrowheads="1"/>
              </p:cNvSpPr>
              <p:nvPr/>
            </p:nvSpPr>
            <p:spPr bwMode="auto">
              <a:xfrm>
                <a:off x="174" y="49"/>
                <a:ext cx="43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543" name="Rectangle 1535"/>
              <p:cNvSpPr>
                <a:spLocks noChangeArrowheads="1"/>
              </p:cNvSpPr>
              <p:nvPr/>
            </p:nvSpPr>
            <p:spPr bwMode="auto">
              <a:xfrm>
                <a:off x="261" y="49"/>
                <a:ext cx="43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544" name="Rectangle 1536"/>
              <p:cNvSpPr>
                <a:spLocks noChangeArrowheads="1"/>
              </p:cNvSpPr>
              <p:nvPr/>
            </p:nvSpPr>
            <p:spPr bwMode="auto">
              <a:xfrm>
                <a:off x="347" y="49"/>
                <a:ext cx="43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545" name="Rectangle 1537"/>
              <p:cNvSpPr>
                <a:spLocks noChangeArrowheads="1"/>
              </p:cNvSpPr>
              <p:nvPr/>
            </p:nvSpPr>
            <p:spPr bwMode="auto">
              <a:xfrm>
                <a:off x="433" y="49"/>
                <a:ext cx="43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546" name="Rectangle 1538"/>
              <p:cNvSpPr>
                <a:spLocks noChangeArrowheads="1"/>
              </p:cNvSpPr>
              <p:nvPr/>
            </p:nvSpPr>
            <p:spPr bwMode="auto">
              <a:xfrm>
                <a:off x="519" y="49"/>
                <a:ext cx="44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547" name="Rectangle 1539"/>
              <p:cNvSpPr>
                <a:spLocks noChangeArrowheads="1"/>
              </p:cNvSpPr>
              <p:nvPr/>
            </p:nvSpPr>
            <p:spPr bwMode="auto">
              <a:xfrm>
                <a:off x="606" y="49"/>
                <a:ext cx="43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548" name="Rectangle 1540"/>
              <p:cNvSpPr>
                <a:spLocks noChangeArrowheads="1"/>
              </p:cNvSpPr>
              <p:nvPr/>
            </p:nvSpPr>
            <p:spPr bwMode="auto">
              <a:xfrm>
                <a:off x="692" y="49"/>
                <a:ext cx="43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549" name="Rectangle 1541"/>
              <p:cNvSpPr>
                <a:spLocks noChangeArrowheads="1"/>
              </p:cNvSpPr>
              <p:nvPr/>
            </p:nvSpPr>
            <p:spPr bwMode="auto">
              <a:xfrm>
                <a:off x="778" y="49"/>
                <a:ext cx="43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550" name="Rectangle 1542"/>
              <p:cNvSpPr>
                <a:spLocks noChangeArrowheads="1"/>
              </p:cNvSpPr>
              <p:nvPr/>
            </p:nvSpPr>
            <p:spPr bwMode="auto">
              <a:xfrm>
                <a:off x="864" y="49"/>
                <a:ext cx="44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551" name="Rectangle 1543"/>
              <p:cNvSpPr>
                <a:spLocks noChangeArrowheads="1"/>
              </p:cNvSpPr>
              <p:nvPr/>
            </p:nvSpPr>
            <p:spPr bwMode="auto">
              <a:xfrm>
                <a:off x="951" y="49"/>
                <a:ext cx="43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552" name="Rectangle 1544"/>
              <p:cNvSpPr>
                <a:spLocks noChangeArrowheads="1"/>
              </p:cNvSpPr>
              <p:nvPr/>
            </p:nvSpPr>
            <p:spPr bwMode="auto">
              <a:xfrm>
                <a:off x="1037" y="49"/>
                <a:ext cx="43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553" name="Rectangle 1545"/>
              <p:cNvSpPr>
                <a:spLocks noChangeArrowheads="1"/>
              </p:cNvSpPr>
              <p:nvPr/>
            </p:nvSpPr>
            <p:spPr bwMode="auto">
              <a:xfrm>
                <a:off x="1123" y="49"/>
                <a:ext cx="43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554" name="Rectangle 1546"/>
              <p:cNvSpPr>
                <a:spLocks noChangeArrowheads="1"/>
              </p:cNvSpPr>
              <p:nvPr/>
            </p:nvSpPr>
            <p:spPr bwMode="auto">
              <a:xfrm>
                <a:off x="1209" y="49"/>
                <a:ext cx="44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555" name="Rectangle 1547"/>
              <p:cNvSpPr>
                <a:spLocks noChangeArrowheads="1"/>
              </p:cNvSpPr>
              <p:nvPr/>
            </p:nvSpPr>
            <p:spPr bwMode="auto">
              <a:xfrm>
                <a:off x="1296" y="49"/>
                <a:ext cx="43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556" name="Rectangle 1548"/>
              <p:cNvSpPr>
                <a:spLocks noChangeArrowheads="1"/>
              </p:cNvSpPr>
              <p:nvPr/>
            </p:nvSpPr>
            <p:spPr bwMode="auto">
              <a:xfrm>
                <a:off x="1382" y="49"/>
                <a:ext cx="43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557" name="Rectangle 1549"/>
              <p:cNvSpPr>
                <a:spLocks noChangeArrowheads="1"/>
              </p:cNvSpPr>
              <p:nvPr/>
            </p:nvSpPr>
            <p:spPr bwMode="auto">
              <a:xfrm>
                <a:off x="1468" y="49"/>
                <a:ext cx="43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558" name="Rectangle 1550"/>
              <p:cNvSpPr>
                <a:spLocks noChangeArrowheads="1"/>
              </p:cNvSpPr>
              <p:nvPr/>
            </p:nvSpPr>
            <p:spPr bwMode="auto">
              <a:xfrm>
                <a:off x="1555" y="49"/>
                <a:ext cx="43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559" name="Rectangle 1551"/>
              <p:cNvSpPr>
                <a:spLocks noChangeArrowheads="1"/>
              </p:cNvSpPr>
              <p:nvPr/>
            </p:nvSpPr>
            <p:spPr bwMode="auto">
              <a:xfrm>
                <a:off x="1641" y="49"/>
                <a:ext cx="43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560" name="Rectangle 1552"/>
              <p:cNvSpPr>
                <a:spLocks noChangeArrowheads="1"/>
              </p:cNvSpPr>
              <p:nvPr/>
            </p:nvSpPr>
            <p:spPr bwMode="auto">
              <a:xfrm>
                <a:off x="1727" y="49"/>
                <a:ext cx="43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561" name="Rectangle 1553"/>
              <p:cNvSpPr>
                <a:spLocks noChangeArrowheads="1"/>
              </p:cNvSpPr>
              <p:nvPr/>
            </p:nvSpPr>
            <p:spPr bwMode="auto">
              <a:xfrm>
                <a:off x="1813" y="49"/>
                <a:ext cx="43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562" name="Rectangle 1554"/>
              <p:cNvSpPr>
                <a:spLocks noChangeArrowheads="1"/>
              </p:cNvSpPr>
              <p:nvPr/>
            </p:nvSpPr>
            <p:spPr bwMode="auto">
              <a:xfrm>
                <a:off x="1900" y="49"/>
                <a:ext cx="43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563" name="Rectangle 1555"/>
              <p:cNvSpPr>
                <a:spLocks noChangeArrowheads="1"/>
              </p:cNvSpPr>
              <p:nvPr/>
            </p:nvSpPr>
            <p:spPr bwMode="auto">
              <a:xfrm>
                <a:off x="1986" y="49"/>
                <a:ext cx="43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564" name="Rectangle 1556"/>
              <p:cNvSpPr>
                <a:spLocks noChangeArrowheads="1"/>
              </p:cNvSpPr>
              <p:nvPr/>
            </p:nvSpPr>
            <p:spPr bwMode="auto">
              <a:xfrm>
                <a:off x="2072" y="49"/>
                <a:ext cx="43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565" name="Rectangle 1557"/>
              <p:cNvSpPr>
                <a:spLocks noChangeArrowheads="1"/>
              </p:cNvSpPr>
              <p:nvPr/>
            </p:nvSpPr>
            <p:spPr bwMode="auto">
              <a:xfrm>
                <a:off x="2158" y="49"/>
                <a:ext cx="43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566" name="Rectangle 1558"/>
              <p:cNvSpPr>
                <a:spLocks noChangeArrowheads="1"/>
              </p:cNvSpPr>
              <p:nvPr/>
            </p:nvSpPr>
            <p:spPr bwMode="auto">
              <a:xfrm>
                <a:off x="2245" y="49"/>
                <a:ext cx="43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567" name="Rectangle 1559"/>
              <p:cNvSpPr>
                <a:spLocks noChangeArrowheads="1"/>
              </p:cNvSpPr>
              <p:nvPr/>
            </p:nvSpPr>
            <p:spPr bwMode="auto">
              <a:xfrm>
                <a:off x="2331" y="49"/>
                <a:ext cx="43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568" name="Rectangle 1560"/>
              <p:cNvSpPr>
                <a:spLocks noChangeArrowheads="1"/>
              </p:cNvSpPr>
              <p:nvPr/>
            </p:nvSpPr>
            <p:spPr bwMode="auto">
              <a:xfrm>
                <a:off x="2417" y="49"/>
                <a:ext cx="43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569" name="Rectangle 1561"/>
              <p:cNvSpPr>
                <a:spLocks noChangeArrowheads="1"/>
              </p:cNvSpPr>
              <p:nvPr/>
            </p:nvSpPr>
            <p:spPr bwMode="auto">
              <a:xfrm>
                <a:off x="2503" y="49"/>
                <a:ext cx="44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570" name="Rectangle 1562"/>
              <p:cNvSpPr>
                <a:spLocks noChangeArrowheads="1"/>
              </p:cNvSpPr>
              <p:nvPr/>
            </p:nvSpPr>
            <p:spPr bwMode="auto">
              <a:xfrm>
                <a:off x="2590" y="49"/>
                <a:ext cx="43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571" name="Rectangle 1563"/>
              <p:cNvSpPr>
                <a:spLocks noChangeArrowheads="1"/>
              </p:cNvSpPr>
              <p:nvPr/>
            </p:nvSpPr>
            <p:spPr bwMode="auto">
              <a:xfrm>
                <a:off x="2676" y="49"/>
                <a:ext cx="43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572" name="Rectangle 1564"/>
              <p:cNvSpPr>
                <a:spLocks noChangeArrowheads="1"/>
              </p:cNvSpPr>
              <p:nvPr/>
            </p:nvSpPr>
            <p:spPr bwMode="auto">
              <a:xfrm>
                <a:off x="2762" y="49"/>
                <a:ext cx="43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573" name="Rectangle 1565"/>
              <p:cNvSpPr>
                <a:spLocks noChangeArrowheads="1"/>
              </p:cNvSpPr>
              <p:nvPr/>
            </p:nvSpPr>
            <p:spPr bwMode="auto">
              <a:xfrm>
                <a:off x="2848" y="49"/>
                <a:ext cx="44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574" name="Rectangle 1566"/>
              <p:cNvSpPr>
                <a:spLocks noChangeArrowheads="1"/>
              </p:cNvSpPr>
              <p:nvPr/>
            </p:nvSpPr>
            <p:spPr bwMode="auto">
              <a:xfrm>
                <a:off x="2935" y="49"/>
                <a:ext cx="43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575" name="Rectangle 1567"/>
              <p:cNvSpPr>
                <a:spLocks noChangeArrowheads="1"/>
              </p:cNvSpPr>
              <p:nvPr/>
            </p:nvSpPr>
            <p:spPr bwMode="auto">
              <a:xfrm>
                <a:off x="3021" y="49"/>
                <a:ext cx="43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576" name="Rectangle 1568"/>
              <p:cNvSpPr>
                <a:spLocks noChangeArrowheads="1"/>
              </p:cNvSpPr>
              <p:nvPr/>
            </p:nvSpPr>
            <p:spPr bwMode="auto">
              <a:xfrm>
                <a:off x="3107" y="49"/>
                <a:ext cx="43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577" name="Rectangle 1569"/>
              <p:cNvSpPr>
                <a:spLocks noChangeArrowheads="1"/>
              </p:cNvSpPr>
              <p:nvPr/>
            </p:nvSpPr>
            <p:spPr bwMode="auto">
              <a:xfrm>
                <a:off x="3194" y="49"/>
                <a:ext cx="43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578" name="Rectangle 1570"/>
              <p:cNvSpPr>
                <a:spLocks noChangeArrowheads="1"/>
              </p:cNvSpPr>
              <p:nvPr/>
            </p:nvSpPr>
            <p:spPr bwMode="auto">
              <a:xfrm>
                <a:off x="3280" y="49"/>
                <a:ext cx="43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579" name="Rectangle 1571"/>
              <p:cNvSpPr>
                <a:spLocks noChangeArrowheads="1"/>
              </p:cNvSpPr>
              <p:nvPr/>
            </p:nvSpPr>
            <p:spPr bwMode="auto">
              <a:xfrm>
                <a:off x="3366" y="49"/>
                <a:ext cx="43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580" name="Rectangle 1572"/>
              <p:cNvSpPr>
                <a:spLocks noChangeArrowheads="1"/>
              </p:cNvSpPr>
              <p:nvPr/>
            </p:nvSpPr>
            <p:spPr bwMode="auto">
              <a:xfrm>
                <a:off x="3452" y="49"/>
                <a:ext cx="43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581" name="Rectangle 1573"/>
              <p:cNvSpPr>
                <a:spLocks noChangeArrowheads="1"/>
              </p:cNvSpPr>
              <p:nvPr/>
            </p:nvSpPr>
            <p:spPr bwMode="auto">
              <a:xfrm>
                <a:off x="3539" y="49"/>
                <a:ext cx="43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582" name="Rectangle 1574"/>
              <p:cNvSpPr>
                <a:spLocks noChangeArrowheads="1"/>
              </p:cNvSpPr>
              <p:nvPr/>
            </p:nvSpPr>
            <p:spPr bwMode="auto">
              <a:xfrm>
                <a:off x="3625" y="49"/>
                <a:ext cx="43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583" name="Rectangle 1575"/>
              <p:cNvSpPr>
                <a:spLocks noChangeArrowheads="1"/>
              </p:cNvSpPr>
              <p:nvPr/>
            </p:nvSpPr>
            <p:spPr bwMode="auto">
              <a:xfrm>
                <a:off x="3711" y="49"/>
                <a:ext cx="43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584" name="Rectangle 1576"/>
              <p:cNvSpPr>
                <a:spLocks noChangeArrowheads="1"/>
              </p:cNvSpPr>
              <p:nvPr/>
            </p:nvSpPr>
            <p:spPr bwMode="auto">
              <a:xfrm>
                <a:off x="3797" y="49"/>
                <a:ext cx="43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585" name="Rectangle 1577"/>
              <p:cNvSpPr>
                <a:spLocks noChangeArrowheads="1"/>
              </p:cNvSpPr>
              <p:nvPr/>
            </p:nvSpPr>
            <p:spPr bwMode="auto">
              <a:xfrm>
                <a:off x="3884" y="49"/>
                <a:ext cx="43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586" name="Rectangle 1578"/>
              <p:cNvSpPr>
                <a:spLocks noChangeArrowheads="1"/>
              </p:cNvSpPr>
              <p:nvPr/>
            </p:nvSpPr>
            <p:spPr bwMode="auto">
              <a:xfrm>
                <a:off x="3970" y="49"/>
                <a:ext cx="43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587" name="Rectangle 1579"/>
              <p:cNvSpPr>
                <a:spLocks noChangeArrowheads="1"/>
              </p:cNvSpPr>
              <p:nvPr/>
            </p:nvSpPr>
            <p:spPr bwMode="auto">
              <a:xfrm>
                <a:off x="4056" y="49"/>
                <a:ext cx="43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588" name="Rectangle 1580"/>
              <p:cNvSpPr>
                <a:spLocks noChangeArrowheads="1"/>
              </p:cNvSpPr>
              <p:nvPr/>
            </p:nvSpPr>
            <p:spPr bwMode="auto">
              <a:xfrm>
                <a:off x="4142" y="49"/>
                <a:ext cx="44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589" name="Rectangle 1581"/>
              <p:cNvSpPr>
                <a:spLocks noChangeArrowheads="1"/>
              </p:cNvSpPr>
              <p:nvPr/>
            </p:nvSpPr>
            <p:spPr bwMode="auto">
              <a:xfrm>
                <a:off x="4229" y="49"/>
                <a:ext cx="43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590" name="Rectangle 1582"/>
              <p:cNvSpPr>
                <a:spLocks noChangeArrowheads="1"/>
              </p:cNvSpPr>
              <p:nvPr/>
            </p:nvSpPr>
            <p:spPr bwMode="auto">
              <a:xfrm>
                <a:off x="4315" y="49"/>
                <a:ext cx="43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591" name="Rectangle 1583"/>
              <p:cNvSpPr>
                <a:spLocks noChangeArrowheads="1"/>
              </p:cNvSpPr>
              <p:nvPr/>
            </p:nvSpPr>
            <p:spPr bwMode="auto">
              <a:xfrm>
                <a:off x="4401" y="49"/>
                <a:ext cx="43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592" name="Rectangle 1584"/>
              <p:cNvSpPr>
                <a:spLocks noChangeArrowheads="1"/>
              </p:cNvSpPr>
              <p:nvPr/>
            </p:nvSpPr>
            <p:spPr bwMode="auto">
              <a:xfrm>
                <a:off x="4487" y="49"/>
                <a:ext cx="44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593" name="Rectangle 1585"/>
              <p:cNvSpPr>
                <a:spLocks noChangeArrowheads="1"/>
              </p:cNvSpPr>
              <p:nvPr/>
            </p:nvSpPr>
            <p:spPr bwMode="auto">
              <a:xfrm>
                <a:off x="4574" y="49"/>
                <a:ext cx="43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594" name="Rectangle 1586"/>
              <p:cNvSpPr>
                <a:spLocks noChangeArrowheads="1"/>
              </p:cNvSpPr>
              <p:nvPr/>
            </p:nvSpPr>
            <p:spPr bwMode="auto">
              <a:xfrm>
                <a:off x="4660" y="49"/>
                <a:ext cx="43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595" name="Rectangle 1587"/>
              <p:cNvSpPr>
                <a:spLocks noChangeArrowheads="1"/>
              </p:cNvSpPr>
              <p:nvPr/>
            </p:nvSpPr>
            <p:spPr bwMode="auto">
              <a:xfrm>
                <a:off x="4746" y="49"/>
                <a:ext cx="43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596" name="Rectangle 1588"/>
              <p:cNvSpPr>
                <a:spLocks noChangeArrowheads="1"/>
              </p:cNvSpPr>
              <p:nvPr/>
            </p:nvSpPr>
            <p:spPr bwMode="auto">
              <a:xfrm>
                <a:off x="4832" y="49"/>
                <a:ext cx="44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597" name="Rectangle 1589"/>
              <p:cNvSpPr>
                <a:spLocks noChangeArrowheads="1"/>
              </p:cNvSpPr>
              <p:nvPr/>
            </p:nvSpPr>
            <p:spPr bwMode="auto">
              <a:xfrm>
                <a:off x="4919" y="49"/>
                <a:ext cx="43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598" name="Rectangle 1590"/>
              <p:cNvSpPr>
                <a:spLocks noChangeArrowheads="1"/>
              </p:cNvSpPr>
              <p:nvPr/>
            </p:nvSpPr>
            <p:spPr bwMode="auto">
              <a:xfrm>
                <a:off x="5005" y="49"/>
                <a:ext cx="43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599" name="Rectangle 1591"/>
              <p:cNvSpPr>
                <a:spLocks noChangeArrowheads="1"/>
              </p:cNvSpPr>
              <p:nvPr/>
            </p:nvSpPr>
            <p:spPr bwMode="auto">
              <a:xfrm>
                <a:off x="5091" y="49"/>
                <a:ext cx="43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600" name="Rectangle 1592"/>
              <p:cNvSpPr>
                <a:spLocks noChangeArrowheads="1"/>
              </p:cNvSpPr>
              <p:nvPr/>
            </p:nvSpPr>
            <p:spPr bwMode="auto">
              <a:xfrm>
                <a:off x="5178" y="49"/>
                <a:ext cx="43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601" name="Rectangle 1593"/>
              <p:cNvSpPr>
                <a:spLocks noChangeArrowheads="1"/>
              </p:cNvSpPr>
              <p:nvPr/>
            </p:nvSpPr>
            <p:spPr bwMode="auto">
              <a:xfrm>
                <a:off x="5264" y="49"/>
                <a:ext cx="43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602" name="Rectangle 1594"/>
              <p:cNvSpPr>
                <a:spLocks noChangeArrowheads="1"/>
              </p:cNvSpPr>
              <p:nvPr/>
            </p:nvSpPr>
            <p:spPr bwMode="auto">
              <a:xfrm>
                <a:off x="5350" y="49"/>
                <a:ext cx="43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603" name="Rectangle 1595"/>
              <p:cNvSpPr>
                <a:spLocks noChangeArrowheads="1"/>
              </p:cNvSpPr>
              <p:nvPr/>
            </p:nvSpPr>
            <p:spPr bwMode="auto">
              <a:xfrm>
                <a:off x="5436" y="49"/>
                <a:ext cx="43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604" name="Rectangle 1596"/>
              <p:cNvSpPr>
                <a:spLocks noChangeArrowheads="1"/>
              </p:cNvSpPr>
              <p:nvPr/>
            </p:nvSpPr>
            <p:spPr bwMode="auto">
              <a:xfrm>
                <a:off x="5523" y="49"/>
                <a:ext cx="43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605" name="Rectangle 1597"/>
              <p:cNvSpPr>
                <a:spLocks noChangeArrowheads="1"/>
              </p:cNvSpPr>
              <p:nvPr/>
            </p:nvSpPr>
            <p:spPr bwMode="auto">
              <a:xfrm>
                <a:off x="5609" y="49"/>
                <a:ext cx="43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606" name="Rectangle 1598"/>
              <p:cNvSpPr>
                <a:spLocks noChangeArrowheads="1"/>
              </p:cNvSpPr>
              <p:nvPr/>
            </p:nvSpPr>
            <p:spPr bwMode="auto">
              <a:xfrm>
                <a:off x="5695" y="49"/>
                <a:ext cx="43" cy="43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2000"/>
              </a:p>
            </p:txBody>
          </p:sp>
        </p:grpSp>
        <p:pic>
          <p:nvPicPr>
            <p:cNvPr id="44607" name="Picture 1599" descr="C:\Mijn documenten\erasmus_mc\logo_wmf_zwart\E_ZW.WMF"/>
            <p:cNvPicPr>
              <a:picLocks noChangeAspect="1" noChangeArrowheads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0" y="163"/>
              <a:ext cx="856" cy="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4469" name="Group 1461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pic>
          <p:nvPicPr>
            <p:cNvPr id="44468" name="Picture 1460" descr="C:\Mijn documenten\erasmus_mc\logo_ondergronden\sb_wit.pcx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hidden">
            <a:xfrm>
              <a:off x="0" y="0"/>
              <a:ext cx="5760" cy="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331" name="Rectangle 1323"/>
            <p:cNvSpPr>
              <a:spLocks noChangeArrowheads="1"/>
            </p:cNvSpPr>
            <p:nvPr/>
          </p:nvSpPr>
          <p:spPr bwMode="hidden">
            <a:xfrm>
              <a:off x="2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332" name="Rectangle 1324"/>
            <p:cNvSpPr>
              <a:spLocks noChangeArrowheads="1"/>
            </p:cNvSpPr>
            <p:nvPr/>
          </p:nvSpPr>
          <p:spPr bwMode="hidden">
            <a:xfrm>
              <a:off x="88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333" name="Rectangle 1325"/>
            <p:cNvSpPr>
              <a:spLocks noChangeArrowheads="1"/>
            </p:cNvSpPr>
            <p:nvPr/>
          </p:nvSpPr>
          <p:spPr bwMode="hidden">
            <a:xfrm>
              <a:off x="174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334" name="Rectangle 1326"/>
            <p:cNvSpPr>
              <a:spLocks noChangeArrowheads="1"/>
            </p:cNvSpPr>
            <p:nvPr/>
          </p:nvSpPr>
          <p:spPr bwMode="hidden">
            <a:xfrm>
              <a:off x="261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335" name="Rectangle 1327"/>
            <p:cNvSpPr>
              <a:spLocks noChangeArrowheads="1"/>
            </p:cNvSpPr>
            <p:nvPr/>
          </p:nvSpPr>
          <p:spPr bwMode="hidden">
            <a:xfrm>
              <a:off x="347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336" name="Rectangle 1328"/>
            <p:cNvSpPr>
              <a:spLocks noChangeArrowheads="1"/>
            </p:cNvSpPr>
            <p:nvPr/>
          </p:nvSpPr>
          <p:spPr bwMode="hidden">
            <a:xfrm>
              <a:off x="433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337" name="Rectangle 1329"/>
            <p:cNvSpPr>
              <a:spLocks noChangeArrowheads="1"/>
            </p:cNvSpPr>
            <p:nvPr/>
          </p:nvSpPr>
          <p:spPr bwMode="hidden">
            <a:xfrm>
              <a:off x="519" y="4232"/>
              <a:ext cx="44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338" name="Rectangle 1330"/>
            <p:cNvSpPr>
              <a:spLocks noChangeArrowheads="1"/>
            </p:cNvSpPr>
            <p:nvPr/>
          </p:nvSpPr>
          <p:spPr bwMode="hidden">
            <a:xfrm>
              <a:off x="606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339" name="Rectangle 1331"/>
            <p:cNvSpPr>
              <a:spLocks noChangeArrowheads="1"/>
            </p:cNvSpPr>
            <p:nvPr/>
          </p:nvSpPr>
          <p:spPr bwMode="hidden">
            <a:xfrm>
              <a:off x="692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340" name="Rectangle 1332"/>
            <p:cNvSpPr>
              <a:spLocks noChangeArrowheads="1"/>
            </p:cNvSpPr>
            <p:nvPr/>
          </p:nvSpPr>
          <p:spPr bwMode="hidden">
            <a:xfrm>
              <a:off x="778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341" name="Rectangle 1333"/>
            <p:cNvSpPr>
              <a:spLocks noChangeArrowheads="1"/>
            </p:cNvSpPr>
            <p:nvPr/>
          </p:nvSpPr>
          <p:spPr bwMode="hidden">
            <a:xfrm>
              <a:off x="864" y="4232"/>
              <a:ext cx="44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342" name="Rectangle 1334"/>
            <p:cNvSpPr>
              <a:spLocks noChangeArrowheads="1"/>
            </p:cNvSpPr>
            <p:nvPr/>
          </p:nvSpPr>
          <p:spPr bwMode="hidden">
            <a:xfrm>
              <a:off x="951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343" name="Rectangle 1335"/>
            <p:cNvSpPr>
              <a:spLocks noChangeArrowheads="1"/>
            </p:cNvSpPr>
            <p:nvPr/>
          </p:nvSpPr>
          <p:spPr bwMode="hidden">
            <a:xfrm>
              <a:off x="1037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344" name="Rectangle 1336"/>
            <p:cNvSpPr>
              <a:spLocks noChangeArrowheads="1"/>
            </p:cNvSpPr>
            <p:nvPr/>
          </p:nvSpPr>
          <p:spPr bwMode="hidden">
            <a:xfrm>
              <a:off x="1123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345" name="Rectangle 1337"/>
            <p:cNvSpPr>
              <a:spLocks noChangeArrowheads="1"/>
            </p:cNvSpPr>
            <p:nvPr/>
          </p:nvSpPr>
          <p:spPr bwMode="hidden">
            <a:xfrm>
              <a:off x="1209" y="4232"/>
              <a:ext cx="44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346" name="Rectangle 1338"/>
            <p:cNvSpPr>
              <a:spLocks noChangeArrowheads="1"/>
            </p:cNvSpPr>
            <p:nvPr/>
          </p:nvSpPr>
          <p:spPr bwMode="hidden">
            <a:xfrm>
              <a:off x="1296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347" name="Rectangle 1339"/>
            <p:cNvSpPr>
              <a:spLocks noChangeArrowheads="1"/>
            </p:cNvSpPr>
            <p:nvPr/>
          </p:nvSpPr>
          <p:spPr bwMode="hidden">
            <a:xfrm>
              <a:off x="1382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348" name="Rectangle 1340"/>
            <p:cNvSpPr>
              <a:spLocks noChangeArrowheads="1"/>
            </p:cNvSpPr>
            <p:nvPr/>
          </p:nvSpPr>
          <p:spPr bwMode="hidden">
            <a:xfrm>
              <a:off x="1468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349" name="Rectangle 1341"/>
            <p:cNvSpPr>
              <a:spLocks noChangeArrowheads="1"/>
            </p:cNvSpPr>
            <p:nvPr/>
          </p:nvSpPr>
          <p:spPr bwMode="hidden">
            <a:xfrm>
              <a:off x="1555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350" name="Rectangle 1342"/>
            <p:cNvSpPr>
              <a:spLocks noChangeArrowheads="1"/>
            </p:cNvSpPr>
            <p:nvPr/>
          </p:nvSpPr>
          <p:spPr bwMode="hidden">
            <a:xfrm>
              <a:off x="1641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351" name="Rectangle 1343"/>
            <p:cNvSpPr>
              <a:spLocks noChangeArrowheads="1"/>
            </p:cNvSpPr>
            <p:nvPr/>
          </p:nvSpPr>
          <p:spPr bwMode="hidden">
            <a:xfrm>
              <a:off x="1727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352" name="Rectangle 1344"/>
            <p:cNvSpPr>
              <a:spLocks noChangeArrowheads="1"/>
            </p:cNvSpPr>
            <p:nvPr/>
          </p:nvSpPr>
          <p:spPr bwMode="hidden">
            <a:xfrm>
              <a:off x="1813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353" name="Rectangle 1345"/>
            <p:cNvSpPr>
              <a:spLocks noChangeArrowheads="1"/>
            </p:cNvSpPr>
            <p:nvPr/>
          </p:nvSpPr>
          <p:spPr bwMode="hidden">
            <a:xfrm>
              <a:off x="1900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354" name="Rectangle 1346"/>
            <p:cNvSpPr>
              <a:spLocks noChangeArrowheads="1"/>
            </p:cNvSpPr>
            <p:nvPr/>
          </p:nvSpPr>
          <p:spPr bwMode="hidden">
            <a:xfrm>
              <a:off x="1986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355" name="Rectangle 1347"/>
            <p:cNvSpPr>
              <a:spLocks noChangeArrowheads="1"/>
            </p:cNvSpPr>
            <p:nvPr/>
          </p:nvSpPr>
          <p:spPr bwMode="hidden">
            <a:xfrm>
              <a:off x="2072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356" name="Rectangle 1348"/>
            <p:cNvSpPr>
              <a:spLocks noChangeArrowheads="1"/>
            </p:cNvSpPr>
            <p:nvPr/>
          </p:nvSpPr>
          <p:spPr bwMode="hidden">
            <a:xfrm>
              <a:off x="2158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357" name="Rectangle 1349"/>
            <p:cNvSpPr>
              <a:spLocks noChangeArrowheads="1"/>
            </p:cNvSpPr>
            <p:nvPr/>
          </p:nvSpPr>
          <p:spPr bwMode="hidden">
            <a:xfrm>
              <a:off x="2245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358" name="Rectangle 1350"/>
            <p:cNvSpPr>
              <a:spLocks noChangeArrowheads="1"/>
            </p:cNvSpPr>
            <p:nvPr/>
          </p:nvSpPr>
          <p:spPr bwMode="hidden">
            <a:xfrm>
              <a:off x="2331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359" name="Rectangle 1351"/>
            <p:cNvSpPr>
              <a:spLocks noChangeArrowheads="1"/>
            </p:cNvSpPr>
            <p:nvPr/>
          </p:nvSpPr>
          <p:spPr bwMode="hidden">
            <a:xfrm>
              <a:off x="2417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360" name="Rectangle 1352"/>
            <p:cNvSpPr>
              <a:spLocks noChangeArrowheads="1"/>
            </p:cNvSpPr>
            <p:nvPr/>
          </p:nvSpPr>
          <p:spPr bwMode="hidden">
            <a:xfrm>
              <a:off x="2503" y="4232"/>
              <a:ext cx="44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361" name="Rectangle 1353"/>
            <p:cNvSpPr>
              <a:spLocks noChangeArrowheads="1"/>
            </p:cNvSpPr>
            <p:nvPr/>
          </p:nvSpPr>
          <p:spPr bwMode="hidden">
            <a:xfrm>
              <a:off x="2590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362" name="Rectangle 1354"/>
            <p:cNvSpPr>
              <a:spLocks noChangeArrowheads="1"/>
            </p:cNvSpPr>
            <p:nvPr/>
          </p:nvSpPr>
          <p:spPr bwMode="hidden">
            <a:xfrm>
              <a:off x="2676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363" name="Rectangle 1355"/>
            <p:cNvSpPr>
              <a:spLocks noChangeArrowheads="1"/>
            </p:cNvSpPr>
            <p:nvPr/>
          </p:nvSpPr>
          <p:spPr bwMode="hidden">
            <a:xfrm>
              <a:off x="2762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364" name="Rectangle 1356"/>
            <p:cNvSpPr>
              <a:spLocks noChangeArrowheads="1"/>
            </p:cNvSpPr>
            <p:nvPr/>
          </p:nvSpPr>
          <p:spPr bwMode="hidden">
            <a:xfrm>
              <a:off x="2848" y="4232"/>
              <a:ext cx="44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365" name="Rectangle 1357"/>
            <p:cNvSpPr>
              <a:spLocks noChangeArrowheads="1"/>
            </p:cNvSpPr>
            <p:nvPr/>
          </p:nvSpPr>
          <p:spPr bwMode="hidden">
            <a:xfrm>
              <a:off x="2935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366" name="Rectangle 1358"/>
            <p:cNvSpPr>
              <a:spLocks noChangeArrowheads="1"/>
            </p:cNvSpPr>
            <p:nvPr/>
          </p:nvSpPr>
          <p:spPr bwMode="hidden">
            <a:xfrm>
              <a:off x="3021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367" name="Rectangle 1359"/>
            <p:cNvSpPr>
              <a:spLocks noChangeArrowheads="1"/>
            </p:cNvSpPr>
            <p:nvPr/>
          </p:nvSpPr>
          <p:spPr bwMode="hidden">
            <a:xfrm>
              <a:off x="3107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368" name="Rectangle 1360"/>
            <p:cNvSpPr>
              <a:spLocks noChangeArrowheads="1"/>
            </p:cNvSpPr>
            <p:nvPr/>
          </p:nvSpPr>
          <p:spPr bwMode="hidden">
            <a:xfrm>
              <a:off x="3194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369" name="Rectangle 1361"/>
            <p:cNvSpPr>
              <a:spLocks noChangeArrowheads="1"/>
            </p:cNvSpPr>
            <p:nvPr/>
          </p:nvSpPr>
          <p:spPr bwMode="hidden">
            <a:xfrm>
              <a:off x="3280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370" name="Rectangle 1362"/>
            <p:cNvSpPr>
              <a:spLocks noChangeArrowheads="1"/>
            </p:cNvSpPr>
            <p:nvPr/>
          </p:nvSpPr>
          <p:spPr bwMode="hidden">
            <a:xfrm>
              <a:off x="3366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371" name="Rectangle 1363"/>
            <p:cNvSpPr>
              <a:spLocks noChangeArrowheads="1"/>
            </p:cNvSpPr>
            <p:nvPr/>
          </p:nvSpPr>
          <p:spPr bwMode="hidden">
            <a:xfrm>
              <a:off x="3452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372" name="Rectangle 1364"/>
            <p:cNvSpPr>
              <a:spLocks noChangeArrowheads="1"/>
            </p:cNvSpPr>
            <p:nvPr/>
          </p:nvSpPr>
          <p:spPr bwMode="hidden">
            <a:xfrm>
              <a:off x="3539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373" name="Rectangle 1365"/>
            <p:cNvSpPr>
              <a:spLocks noChangeArrowheads="1"/>
            </p:cNvSpPr>
            <p:nvPr/>
          </p:nvSpPr>
          <p:spPr bwMode="hidden">
            <a:xfrm>
              <a:off x="3625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374" name="Rectangle 1366"/>
            <p:cNvSpPr>
              <a:spLocks noChangeArrowheads="1"/>
            </p:cNvSpPr>
            <p:nvPr/>
          </p:nvSpPr>
          <p:spPr bwMode="hidden">
            <a:xfrm>
              <a:off x="3711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375" name="Rectangle 1367"/>
            <p:cNvSpPr>
              <a:spLocks noChangeArrowheads="1"/>
            </p:cNvSpPr>
            <p:nvPr/>
          </p:nvSpPr>
          <p:spPr bwMode="hidden">
            <a:xfrm>
              <a:off x="3797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376" name="Rectangle 1368"/>
            <p:cNvSpPr>
              <a:spLocks noChangeArrowheads="1"/>
            </p:cNvSpPr>
            <p:nvPr/>
          </p:nvSpPr>
          <p:spPr bwMode="hidden">
            <a:xfrm>
              <a:off x="3884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377" name="Rectangle 1369"/>
            <p:cNvSpPr>
              <a:spLocks noChangeArrowheads="1"/>
            </p:cNvSpPr>
            <p:nvPr/>
          </p:nvSpPr>
          <p:spPr bwMode="hidden">
            <a:xfrm>
              <a:off x="3970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378" name="Rectangle 1370"/>
            <p:cNvSpPr>
              <a:spLocks noChangeArrowheads="1"/>
            </p:cNvSpPr>
            <p:nvPr/>
          </p:nvSpPr>
          <p:spPr bwMode="hidden">
            <a:xfrm>
              <a:off x="4056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379" name="Rectangle 1371"/>
            <p:cNvSpPr>
              <a:spLocks noChangeArrowheads="1"/>
            </p:cNvSpPr>
            <p:nvPr/>
          </p:nvSpPr>
          <p:spPr bwMode="hidden">
            <a:xfrm>
              <a:off x="4142" y="4232"/>
              <a:ext cx="44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380" name="Rectangle 1372"/>
            <p:cNvSpPr>
              <a:spLocks noChangeArrowheads="1"/>
            </p:cNvSpPr>
            <p:nvPr/>
          </p:nvSpPr>
          <p:spPr bwMode="hidden">
            <a:xfrm>
              <a:off x="4229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381" name="Rectangle 1373"/>
            <p:cNvSpPr>
              <a:spLocks noChangeArrowheads="1"/>
            </p:cNvSpPr>
            <p:nvPr/>
          </p:nvSpPr>
          <p:spPr bwMode="hidden">
            <a:xfrm>
              <a:off x="4315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382" name="Rectangle 1374"/>
            <p:cNvSpPr>
              <a:spLocks noChangeArrowheads="1"/>
            </p:cNvSpPr>
            <p:nvPr/>
          </p:nvSpPr>
          <p:spPr bwMode="hidden">
            <a:xfrm>
              <a:off x="4401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383" name="Rectangle 1375"/>
            <p:cNvSpPr>
              <a:spLocks noChangeArrowheads="1"/>
            </p:cNvSpPr>
            <p:nvPr/>
          </p:nvSpPr>
          <p:spPr bwMode="hidden">
            <a:xfrm>
              <a:off x="4487" y="4232"/>
              <a:ext cx="44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384" name="Rectangle 1376"/>
            <p:cNvSpPr>
              <a:spLocks noChangeArrowheads="1"/>
            </p:cNvSpPr>
            <p:nvPr/>
          </p:nvSpPr>
          <p:spPr bwMode="hidden">
            <a:xfrm>
              <a:off x="4574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385" name="Rectangle 1377"/>
            <p:cNvSpPr>
              <a:spLocks noChangeArrowheads="1"/>
            </p:cNvSpPr>
            <p:nvPr/>
          </p:nvSpPr>
          <p:spPr bwMode="hidden">
            <a:xfrm>
              <a:off x="4660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386" name="Rectangle 1378"/>
            <p:cNvSpPr>
              <a:spLocks noChangeArrowheads="1"/>
            </p:cNvSpPr>
            <p:nvPr/>
          </p:nvSpPr>
          <p:spPr bwMode="hidden">
            <a:xfrm>
              <a:off x="4746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387" name="Rectangle 1379"/>
            <p:cNvSpPr>
              <a:spLocks noChangeArrowheads="1"/>
            </p:cNvSpPr>
            <p:nvPr/>
          </p:nvSpPr>
          <p:spPr bwMode="hidden">
            <a:xfrm>
              <a:off x="4832" y="4232"/>
              <a:ext cx="44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388" name="Rectangle 1380"/>
            <p:cNvSpPr>
              <a:spLocks noChangeArrowheads="1"/>
            </p:cNvSpPr>
            <p:nvPr/>
          </p:nvSpPr>
          <p:spPr bwMode="hidden">
            <a:xfrm>
              <a:off x="4919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389" name="Rectangle 1381"/>
            <p:cNvSpPr>
              <a:spLocks noChangeArrowheads="1"/>
            </p:cNvSpPr>
            <p:nvPr/>
          </p:nvSpPr>
          <p:spPr bwMode="hidden">
            <a:xfrm>
              <a:off x="5005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390" name="Rectangle 1382"/>
            <p:cNvSpPr>
              <a:spLocks noChangeArrowheads="1"/>
            </p:cNvSpPr>
            <p:nvPr/>
          </p:nvSpPr>
          <p:spPr bwMode="hidden">
            <a:xfrm>
              <a:off x="5091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391" name="Rectangle 1383"/>
            <p:cNvSpPr>
              <a:spLocks noChangeArrowheads="1"/>
            </p:cNvSpPr>
            <p:nvPr/>
          </p:nvSpPr>
          <p:spPr bwMode="hidden">
            <a:xfrm>
              <a:off x="5178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392" name="Rectangle 1384"/>
            <p:cNvSpPr>
              <a:spLocks noChangeArrowheads="1"/>
            </p:cNvSpPr>
            <p:nvPr/>
          </p:nvSpPr>
          <p:spPr bwMode="hidden">
            <a:xfrm>
              <a:off x="5264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393" name="Rectangle 1385"/>
            <p:cNvSpPr>
              <a:spLocks noChangeArrowheads="1"/>
            </p:cNvSpPr>
            <p:nvPr/>
          </p:nvSpPr>
          <p:spPr bwMode="hidden">
            <a:xfrm>
              <a:off x="5350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394" name="Rectangle 1386"/>
            <p:cNvSpPr>
              <a:spLocks noChangeArrowheads="1"/>
            </p:cNvSpPr>
            <p:nvPr/>
          </p:nvSpPr>
          <p:spPr bwMode="hidden">
            <a:xfrm>
              <a:off x="5436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395" name="Rectangle 1387"/>
            <p:cNvSpPr>
              <a:spLocks noChangeArrowheads="1"/>
            </p:cNvSpPr>
            <p:nvPr/>
          </p:nvSpPr>
          <p:spPr bwMode="hidden">
            <a:xfrm>
              <a:off x="5523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396" name="Rectangle 1388"/>
            <p:cNvSpPr>
              <a:spLocks noChangeArrowheads="1"/>
            </p:cNvSpPr>
            <p:nvPr/>
          </p:nvSpPr>
          <p:spPr bwMode="hidden">
            <a:xfrm>
              <a:off x="5609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397" name="Rectangle 1389"/>
            <p:cNvSpPr>
              <a:spLocks noChangeArrowheads="1"/>
            </p:cNvSpPr>
            <p:nvPr/>
          </p:nvSpPr>
          <p:spPr bwMode="hidden">
            <a:xfrm>
              <a:off x="5695" y="4232"/>
              <a:ext cx="43" cy="44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398" name="Rectangle 1390"/>
            <p:cNvSpPr>
              <a:spLocks noChangeArrowheads="1"/>
            </p:cNvSpPr>
            <p:nvPr/>
          </p:nvSpPr>
          <p:spPr bwMode="hidden">
            <a:xfrm>
              <a:off x="2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399" name="Rectangle 1391"/>
            <p:cNvSpPr>
              <a:spLocks noChangeArrowheads="1"/>
            </p:cNvSpPr>
            <p:nvPr/>
          </p:nvSpPr>
          <p:spPr bwMode="hidden">
            <a:xfrm>
              <a:off x="88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400" name="Rectangle 1392"/>
            <p:cNvSpPr>
              <a:spLocks noChangeArrowheads="1"/>
            </p:cNvSpPr>
            <p:nvPr/>
          </p:nvSpPr>
          <p:spPr bwMode="hidden">
            <a:xfrm>
              <a:off x="174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401" name="Rectangle 1393"/>
            <p:cNvSpPr>
              <a:spLocks noChangeArrowheads="1"/>
            </p:cNvSpPr>
            <p:nvPr/>
          </p:nvSpPr>
          <p:spPr bwMode="hidden">
            <a:xfrm>
              <a:off x="261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402" name="Rectangle 1394"/>
            <p:cNvSpPr>
              <a:spLocks noChangeArrowheads="1"/>
            </p:cNvSpPr>
            <p:nvPr/>
          </p:nvSpPr>
          <p:spPr bwMode="hidden">
            <a:xfrm>
              <a:off x="347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403" name="Rectangle 1395"/>
            <p:cNvSpPr>
              <a:spLocks noChangeArrowheads="1"/>
            </p:cNvSpPr>
            <p:nvPr/>
          </p:nvSpPr>
          <p:spPr bwMode="hidden">
            <a:xfrm>
              <a:off x="433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404" name="Rectangle 1396"/>
            <p:cNvSpPr>
              <a:spLocks noChangeArrowheads="1"/>
            </p:cNvSpPr>
            <p:nvPr/>
          </p:nvSpPr>
          <p:spPr bwMode="hidden">
            <a:xfrm>
              <a:off x="519" y="49"/>
              <a:ext cx="44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405" name="Rectangle 1397"/>
            <p:cNvSpPr>
              <a:spLocks noChangeArrowheads="1"/>
            </p:cNvSpPr>
            <p:nvPr/>
          </p:nvSpPr>
          <p:spPr bwMode="hidden">
            <a:xfrm>
              <a:off x="606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406" name="Rectangle 1398"/>
            <p:cNvSpPr>
              <a:spLocks noChangeArrowheads="1"/>
            </p:cNvSpPr>
            <p:nvPr/>
          </p:nvSpPr>
          <p:spPr bwMode="hidden">
            <a:xfrm>
              <a:off x="692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407" name="Rectangle 1399"/>
            <p:cNvSpPr>
              <a:spLocks noChangeArrowheads="1"/>
            </p:cNvSpPr>
            <p:nvPr/>
          </p:nvSpPr>
          <p:spPr bwMode="hidden">
            <a:xfrm>
              <a:off x="778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408" name="Rectangle 1400"/>
            <p:cNvSpPr>
              <a:spLocks noChangeArrowheads="1"/>
            </p:cNvSpPr>
            <p:nvPr/>
          </p:nvSpPr>
          <p:spPr bwMode="hidden">
            <a:xfrm>
              <a:off x="864" y="49"/>
              <a:ext cx="44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409" name="Rectangle 1401"/>
            <p:cNvSpPr>
              <a:spLocks noChangeArrowheads="1"/>
            </p:cNvSpPr>
            <p:nvPr/>
          </p:nvSpPr>
          <p:spPr bwMode="hidden">
            <a:xfrm>
              <a:off x="951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410" name="Rectangle 1402"/>
            <p:cNvSpPr>
              <a:spLocks noChangeArrowheads="1"/>
            </p:cNvSpPr>
            <p:nvPr/>
          </p:nvSpPr>
          <p:spPr bwMode="hidden">
            <a:xfrm>
              <a:off x="1037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411" name="Rectangle 1403"/>
            <p:cNvSpPr>
              <a:spLocks noChangeArrowheads="1"/>
            </p:cNvSpPr>
            <p:nvPr/>
          </p:nvSpPr>
          <p:spPr bwMode="hidden">
            <a:xfrm>
              <a:off x="1123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412" name="Rectangle 1404"/>
            <p:cNvSpPr>
              <a:spLocks noChangeArrowheads="1"/>
            </p:cNvSpPr>
            <p:nvPr/>
          </p:nvSpPr>
          <p:spPr bwMode="hidden">
            <a:xfrm>
              <a:off x="1209" y="49"/>
              <a:ext cx="44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413" name="Rectangle 1405"/>
            <p:cNvSpPr>
              <a:spLocks noChangeArrowheads="1"/>
            </p:cNvSpPr>
            <p:nvPr/>
          </p:nvSpPr>
          <p:spPr bwMode="hidden">
            <a:xfrm>
              <a:off x="1296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414" name="Rectangle 1406"/>
            <p:cNvSpPr>
              <a:spLocks noChangeArrowheads="1"/>
            </p:cNvSpPr>
            <p:nvPr/>
          </p:nvSpPr>
          <p:spPr bwMode="hidden">
            <a:xfrm>
              <a:off x="1382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415" name="Rectangle 1407"/>
            <p:cNvSpPr>
              <a:spLocks noChangeArrowheads="1"/>
            </p:cNvSpPr>
            <p:nvPr/>
          </p:nvSpPr>
          <p:spPr bwMode="hidden">
            <a:xfrm>
              <a:off x="1468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416" name="Rectangle 1408"/>
            <p:cNvSpPr>
              <a:spLocks noChangeArrowheads="1"/>
            </p:cNvSpPr>
            <p:nvPr/>
          </p:nvSpPr>
          <p:spPr bwMode="hidden">
            <a:xfrm>
              <a:off x="1555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417" name="Rectangle 1409"/>
            <p:cNvSpPr>
              <a:spLocks noChangeArrowheads="1"/>
            </p:cNvSpPr>
            <p:nvPr/>
          </p:nvSpPr>
          <p:spPr bwMode="hidden">
            <a:xfrm>
              <a:off x="1641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418" name="Rectangle 1410"/>
            <p:cNvSpPr>
              <a:spLocks noChangeArrowheads="1"/>
            </p:cNvSpPr>
            <p:nvPr/>
          </p:nvSpPr>
          <p:spPr bwMode="hidden">
            <a:xfrm>
              <a:off x="1727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419" name="Rectangle 1411"/>
            <p:cNvSpPr>
              <a:spLocks noChangeArrowheads="1"/>
            </p:cNvSpPr>
            <p:nvPr/>
          </p:nvSpPr>
          <p:spPr bwMode="hidden">
            <a:xfrm>
              <a:off x="1813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420" name="Rectangle 1412"/>
            <p:cNvSpPr>
              <a:spLocks noChangeArrowheads="1"/>
            </p:cNvSpPr>
            <p:nvPr/>
          </p:nvSpPr>
          <p:spPr bwMode="hidden">
            <a:xfrm>
              <a:off x="1900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421" name="Rectangle 1413"/>
            <p:cNvSpPr>
              <a:spLocks noChangeArrowheads="1"/>
            </p:cNvSpPr>
            <p:nvPr/>
          </p:nvSpPr>
          <p:spPr bwMode="hidden">
            <a:xfrm>
              <a:off x="1986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422" name="Rectangle 1414"/>
            <p:cNvSpPr>
              <a:spLocks noChangeArrowheads="1"/>
            </p:cNvSpPr>
            <p:nvPr/>
          </p:nvSpPr>
          <p:spPr bwMode="hidden">
            <a:xfrm>
              <a:off x="2072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423" name="Rectangle 1415"/>
            <p:cNvSpPr>
              <a:spLocks noChangeArrowheads="1"/>
            </p:cNvSpPr>
            <p:nvPr/>
          </p:nvSpPr>
          <p:spPr bwMode="hidden">
            <a:xfrm>
              <a:off x="2158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424" name="Rectangle 1416"/>
            <p:cNvSpPr>
              <a:spLocks noChangeArrowheads="1"/>
            </p:cNvSpPr>
            <p:nvPr/>
          </p:nvSpPr>
          <p:spPr bwMode="hidden">
            <a:xfrm>
              <a:off x="2245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425" name="Rectangle 1417"/>
            <p:cNvSpPr>
              <a:spLocks noChangeArrowheads="1"/>
            </p:cNvSpPr>
            <p:nvPr/>
          </p:nvSpPr>
          <p:spPr bwMode="hidden">
            <a:xfrm>
              <a:off x="2331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426" name="Rectangle 1418"/>
            <p:cNvSpPr>
              <a:spLocks noChangeArrowheads="1"/>
            </p:cNvSpPr>
            <p:nvPr/>
          </p:nvSpPr>
          <p:spPr bwMode="hidden">
            <a:xfrm>
              <a:off x="2417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427" name="Rectangle 1419"/>
            <p:cNvSpPr>
              <a:spLocks noChangeArrowheads="1"/>
            </p:cNvSpPr>
            <p:nvPr/>
          </p:nvSpPr>
          <p:spPr bwMode="hidden">
            <a:xfrm>
              <a:off x="2503" y="49"/>
              <a:ext cx="44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428" name="Rectangle 1420"/>
            <p:cNvSpPr>
              <a:spLocks noChangeArrowheads="1"/>
            </p:cNvSpPr>
            <p:nvPr/>
          </p:nvSpPr>
          <p:spPr bwMode="hidden">
            <a:xfrm>
              <a:off x="2590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429" name="Rectangle 1421"/>
            <p:cNvSpPr>
              <a:spLocks noChangeArrowheads="1"/>
            </p:cNvSpPr>
            <p:nvPr/>
          </p:nvSpPr>
          <p:spPr bwMode="hidden">
            <a:xfrm>
              <a:off x="2676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430" name="Rectangle 1422"/>
            <p:cNvSpPr>
              <a:spLocks noChangeArrowheads="1"/>
            </p:cNvSpPr>
            <p:nvPr/>
          </p:nvSpPr>
          <p:spPr bwMode="hidden">
            <a:xfrm>
              <a:off x="2762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431" name="Rectangle 1423"/>
            <p:cNvSpPr>
              <a:spLocks noChangeArrowheads="1"/>
            </p:cNvSpPr>
            <p:nvPr/>
          </p:nvSpPr>
          <p:spPr bwMode="hidden">
            <a:xfrm>
              <a:off x="2848" y="49"/>
              <a:ext cx="44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432" name="Rectangle 1424"/>
            <p:cNvSpPr>
              <a:spLocks noChangeArrowheads="1"/>
            </p:cNvSpPr>
            <p:nvPr/>
          </p:nvSpPr>
          <p:spPr bwMode="hidden">
            <a:xfrm>
              <a:off x="2935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433" name="Rectangle 1425"/>
            <p:cNvSpPr>
              <a:spLocks noChangeArrowheads="1"/>
            </p:cNvSpPr>
            <p:nvPr/>
          </p:nvSpPr>
          <p:spPr bwMode="hidden">
            <a:xfrm>
              <a:off x="3021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434" name="Rectangle 1426"/>
            <p:cNvSpPr>
              <a:spLocks noChangeArrowheads="1"/>
            </p:cNvSpPr>
            <p:nvPr/>
          </p:nvSpPr>
          <p:spPr bwMode="hidden">
            <a:xfrm>
              <a:off x="3107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435" name="Rectangle 1427"/>
            <p:cNvSpPr>
              <a:spLocks noChangeArrowheads="1"/>
            </p:cNvSpPr>
            <p:nvPr/>
          </p:nvSpPr>
          <p:spPr bwMode="hidden">
            <a:xfrm>
              <a:off x="3194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436" name="Rectangle 1428"/>
            <p:cNvSpPr>
              <a:spLocks noChangeArrowheads="1"/>
            </p:cNvSpPr>
            <p:nvPr/>
          </p:nvSpPr>
          <p:spPr bwMode="hidden">
            <a:xfrm>
              <a:off x="3280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437" name="Rectangle 1429"/>
            <p:cNvSpPr>
              <a:spLocks noChangeArrowheads="1"/>
            </p:cNvSpPr>
            <p:nvPr/>
          </p:nvSpPr>
          <p:spPr bwMode="hidden">
            <a:xfrm>
              <a:off x="3366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438" name="Rectangle 1430"/>
            <p:cNvSpPr>
              <a:spLocks noChangeArrowheads="1"/>
            </p:cNvSpPr>
            <p:nvPr/>
          </p:nvSpPr>
          <p:spPr bwMode="hidden">
            <a:xfrm>
              <a:off x="3452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439" name="Rectangle 1431"/>
            <p:cNvSpPr>
              <a:spLocks noChangeArrowheads="1"/>
            </p:cNvSpPr>
            <p:nvPr/>
          </p:nvSpPr>
          <p:spPr bwMode="hidden">
            <a:xfrm>
              <a:off x="3539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440" name="Rectangle 1432"/>
            <p:cNvSpPr>
              <a:spLocks noChangeArrowheads="1"/>
            </p:cNvSpPr>
            <p:nvPr/>
          </p:nvSpPr>
          <p:spPr bwMode="hidden">
            <a:xfrm>
              <a:off x="3625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441" name="Rectangle 1433"/>
            <p:cNvSpPr>
              <a:spLocks noChangeArrowheads="1"/>
            </p:cNvSpPr>
            <p:nvPr/>
          </p:nvSpPr>
          <p:spPr bwMode="hidden">
            <a:xfrm>
              <a:off x="3711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442" name="Rectangle 1434"/>
            <p:cNvSpPr>
              <a:spLocks noChangeArrowheads="1"/>
            </p:cNvSpPr>
            <p:nvPr/>
          </p:nvSpPr>
          <p:spPr bwMode="hidden">
            <a:xfrm>
              <a:off x="3797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443" name="Rectangle 1435"/>
            <p:cNvSpPr>
              <a:spLocks noChangeArrowheads="1"/>
            </p:cNvSpPr>
            <p:nvPr/>
          </p:nvSpPr>
          <p:spPr bwMode="hidden">
            <a:xfrm>
              <a:off x="3884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444" name="Rectangle 1436"/>
            <p:cNvSpPr>
              <a:spLocks noChangeArrowheads="1"/>
            </p:cNvSpPr>
            <p:nvPr/>
          </p:nvSpPr>
          <p:spPr bwMode="hidden">
            <a:xfrm>
              <a:off x="3970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445" name="Rectangle 1437"/>
            <p:cNvSpPr>
              <a:spLocks noChangeArrowheads="1"/>
            </p:cNvSpPr>
            <p:nvPr/>
          </p:nvSpPr>
          <p:spPr bwMode="hidden">
            <a:xfrm>
              <a:off x="4056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446" name="Rectangle 1438"/>
            <p:cNvSpPr>
              <a:spLocks noChangeArrowheads="1"/>
            </p:cNvSpPr>
            <p:nvPr/>
          </p:nvSpPr>
          <p:spPr bwMode="hidden">
            <a:xfrm>
              <a:off x="4142" y="49"/>
              <a:ext cx="44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447" name="Rectangle 1439"/>
            <p:cNvSpPr>
              <a:spLocks noChangeArrowheads="1"/>
            </p:cNvSpPr>
            <p:nvPr/>
          </p:nvSpPr>
          <p:spPr bwMode="hidden">
            <a:xfrm>
              <a:off x="4229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448" name="Rectangle 1440"/>
            <p:cNvSpPr>
              <a:spLocks noChangeArrowheads="1"/>
            </p:cNvSpPr>
            <p:nvPr/>
          </p:nvSpPr>
          <p:spPr bwMode="hidden">
            <a:xfrm>
              <a:off x="4315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449" name="Rectangle 1441"/>
            <p:cNvSpPr>
              <a:spLocks noChangeArrowheads="1"/>
            </p:cNvSpPr>
            <p:nvPr/>
          </p:nvSpPr>
          <p:spPr bwMode="hidden">
            <a:xfrm>
              <a:off x="4401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450" name="Rectangle 1442"/>
            <p:cNvSpPr>
              <a:spLocks noChangeArrowheads="1"/>
            </p:cNvSpPr>
            <p:nvPr/>
          </p:nvSpPr>
          <p:spPr bwMode="hidden">
            <a:xfrm>
              <a:off x="4487" y="49"/>
              <a:ext cx="44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451" name="Rectangle 1443"/>
            <p:cNvSpPr>
              <a:spLocks noChangeArrowheads="1"/>
            </p:cNvSpPr>
            <p:nvPr/>
          </p:nvSpPr>
          <p:spPr bwMode="hidden">
            <a:xfrm>
              <a:off x="4574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452" name="Rectangle 1444"/>
            <p:cNvSpPr>
              <a:spLocks noChangeArrowheads="1"/>
            </p:cNvSpPr>
            <p:nvPr/>
          </p:nvSpPr>
          <p:spPr bwMode="hidden">
            <a:xfrm>
              <a:off x="4660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453" name="Rectangle 1445"/>
            <p:cNvSpPr>
              <a:spLocks noChangeArrowheads="1"/>
            </p:cNvSpPr>
            <p:nvPr/>
          </p:nvSpPr>
          <p:spPr bwMode="hidden">
            <a:xfrm>
              <a:off x="4746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454" name="Rectangle 1446"/>
            <p:cNvSpPr>
              <a:spLocks noChangeArrowheads="1"/>
            </p:cNvSpPr>
            <p:nvPr/>
          </p:nvSpPr>
          <p:spPr bwMode="hidden">
            <a:xfrm>
              <a:off x="4832" y="49"/>
              <a:ext cx="44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455" name="Rectangle 1447"/>
            <p:cNvSpPr>
              <a:spLocks noChangeArrowheads="1"/>
            </p:cNvSpPr>
            <p:nvPr/>
          </p:nvSpPr>
          <p:spPr bwMode="hidden">
            <a:xfrm>
              <a:off x="4919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456" name="Rectangle 1448"/>
            <p:cNvSpPr>
              <a:spLocks noChangeArrowheads="1"/>
            </p:cNvSpPr>
            <p:nvPr/>
          </p:nvSpPr>
          <p:spPr bwMode="hidden">
            <a:xfrm>
              <a:off x="5005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457" name="Rectangle 1449"/>
            <p:cNvSpPr>
              <a:spLocks noChangeArrowheads="1"/>
            </p:cNvSpPr>
            <p:nvPr/>
          </p:nvSpPr>
          <p:spPr bwMode="hidden">
            <a:xfrm>
              <a:off x="5091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458" name="Rectangle 1450"/>
            <p:cNvSpPr>
              <a:spLocks noChangeArrowheads="1"/>
            </p:cNvSpPr>
            <p:nvPr/>
          </p:nvSpPr>
          <p:spPr bwMode="hidden">
            <a:xfrm>
              <a:off x="5178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459" name="Rectangle 1451"/>
            <p:cNvSpPr>
              <a:spLocks noChangeArrowheads="1"/>
            </p:cNvSpPr>
            <p:nvPr/>
          </p:nvSpPr>
          <p:spPr bwMode="hidden">
            <a:xfrm>
              <a:off x="5264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460" name="Rectangle 1452"/>
            <p:cNvSpPr>
              <a:spLocks noChangeArrowheads="1"/>
            </p:cNvSpPr>
            <p:nvPr/>
          </p:nvSpPr>
          <p:spPr bwMode="hidden">
            <a:xfrm>
              <a:off x="5350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461" name="Rectangle 1453"/>
            <p:cNvSpPr>
              <a:spLocks noChangeArrowheads="1"/>
            </p:cNvSpPr>
            <p:nvPr/>
          </p:nvSpPr>
          <p:spPr bwMode="hidden">
            <a:xfrm>
              <a:off x="5436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462" name="Rectangle 1454"/>
            <p:cNvSpPr>
              <a:spLocks noChangeArrowheads="1"/>
            </p:cNvSpPr>
            <p:nvPr/>
          </p:nvSpPr>
          <p:spPr bwMode="hidden">
            <a:xfrm>
              <a:off x="5523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463" name="Rectangle 1455"/>
            <p:cNvSpPr>
              <a:spLocks noChangeArrowheads="1"/>
            </p:cNvSpPr>
            <p:nvPr/>
          </p:nvSpPr>
          <p:spPr bwMode="hidden">
            <a:xfrm>
              <a:off x="5609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  <p:sp>
          <p:nvSpPr>
            <p:cNvPr id="44464" name="Rectangle 1456"/>
            <p:cNvSpPr>
              <a:spLocks noChangeArrowheads="1"/>
            </p:cNvSpPr>
            <p:nvPr/>
          </p:nvSpPr>
          <p:spPr bwMode="hidden">
            <a:xfrm>
              <a:off x="5695" y="49"/>
              <a:ext cx="43" cy="43"/>
            </a:xfrm>
            <a:prstGeom prst="rect">
              <a:avLst/>
            </a:prstGeom>
            <a:solidFill>
              <a:srgbClr val="C1C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2000"/>
            </a:p>
          </p:txBody>
        </p:sp>
      </p:grpSp>
      <p:sp>
        <p:nvSpPr>
          <p:cNvPr id="1529" name="Rectangle 50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855200" y="6400800"/>
            <a:ext cx="203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i="0">
                <a:solidFill>
                  <a:schemeClr val="tx1"/>
                </a:solidFill>
              </a:defRPr>
            </a:lvl1pPr>
          </a:lstStyle>
          <a:p>
            <a:r>
              <a:rPr lang="en-US" altLang="nl-NL"/>
              <a:t>16-10-2001</a:t>
            </a:r>
          </a:p>
        </p:txBody>
      </p:sp>
      <p:sp>
        <p:nvSpPr>
          <p:cNvPr id="1530" name="Rectangle 50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36000" y="6400800"/>
            <a:ext cx="162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i="0">
                <a:solidFill>
                  <a:schemeClr val="tx1"/>
                </a:solidFill>
              </a:defRPr>
            </a:lvl1pPr>
          </a:lstStyle>
          <a:p>
            <a:fld id="{5D56082A-0F13-47D2-8363-16E964F238A4}" type="slidenum">
              <a:rPr lang="en-US" altLang="nl-NL" smtClean="0"/>
              <a:pPr/>
              <a:t>‹nr.›</a:t>
            </a:fld>
            <a:endParaRPr lang="en-US" altLang="nl-NL"/>
          </a:p>
        </p:txBody>
      </p:sp>
      <p:sp>
        <p:nvSpPr>
          <p:cNvPr id="1531" name="Rectangle 507"/>
          <p:cNvSpPr>
            <a:spLocks noChangeArrowheads="1"/>
          </p:cNvSpPr>
          <p:nvPr/>
        </p:nvSpPr>
        <p:spPr bwMode="auto">
          <a:xfrm>
            <a:off x="406400" y="6400800"/>
            <a:ext cx="863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nl-NL" sz="1400" i="0">
              <a:solidFill>
                <a:schemeClr val="tx1"/>
              </a:solidFill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38152" y="304800"/>
            <a:ext cx="9620249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D1F7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stijl te bewerken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219200"/>
            <a:ext cx="1137920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modelstijlen te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  <a:p>
            <a:pPr lvl="3"/>
            <a:r>
              <a:rPr lang="nl-NL" altLang="nl-NL"/>
              <a:t>Vierde niveau</a:t>
            </a:r>
          </a:p>
          <a:p>
            <a:pPr lvl="4"/>
            <a:r>
              <a:rPr lang="nl-NL" altLang="nl-NL"/>
              <a:t>Vijfde niveau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9pPr>
    </p:titleStyle>
    <p:bodyStyle>
      <a:lvl1pPr marL="282575" indent="-282575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Clr>
          <a:srgbClr val="0C2074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65175" indent="-190500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Clr>
          <a:srgbClr val="0C2074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1139825" indent="-184150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Clr>
          <a:srgbClr val="0C2074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3pPr>
      <a:lvl4pPr marL="1519238" indent="-184150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Clr>
          <a:srgbClr val="0C2074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1909763" indent="-195263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Clr>
          <a:srgbClr val="0C2074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366963" indent="-195263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Clr>
          <a:srgbClr val="0C2074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824163" indent="-195263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Clr>
          <a:srgbClr val="0C2074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281363" indent="-195263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Clr>
          <a:srgbClr val="0C2074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738563" indent="-195263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Clr>
          <a:srgbClr val="0C2074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nl-NL"/>
              <a:t>16-10-2001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6082A-0F13-47D2-8363-16E964F238A4}" type="slidenum">
              <a:rPr lang="en-US" altLang="nl-NL" smtClean="0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005726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0.jpe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://www.google.nl/url?sa=i&amp;rct=j&amp;q=&amp;esrc=s&amp;frm=1&amp;source=images&amp;cd=&amp;cad=rja&amp;docid=3jW1wrPAtU9seM&amp;tbnid=4mZ4J32PvolYRM:&amp;ved=0CAUQjRw&amp;url=http://www.jongerlo.org/geloofsvorming/archief_geloof/geloofsvorming_geloof_schepping_evolutie.htm&amp;ei=SR9TUoHsNMWptAa46ICICw&amp;bvm=bv.53537100,d.Yms&amp;psig=AFQjCNFZCwtvTC4XlbVd1GgBoHuG_-W9FQ&amp;ust=1381265578031089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4.png"/><Relationship Id="rId18" Type="http://schemas.openxmlformats.org/officeDocument/2006/relationships/image" Target="../media/image99.jpeg"/><Relationship Id="rId26" Type="http://schemas.openxmlformats.org/officeDocument/2006/relationships/image" Target="../media/image107.png"/><Relationship Id="rId39" Type="http://schemas.openxmlformats.org/officeDocument/2006/relationships/image" Target="../media/image119.jpeg"/><Relationship Id="rId21" Type="http://schemas.openxmlformats.org/officeDocument/2006/relationships/image" Target="../media/image102.jpeg"/><Relationship Id="rId34" Type="http://schemas.openxmlformats.org/officeDocument/2006/relationships/hyperlink" Target="https://www.google.com.au/url?sa=i&amp;rct=j&amp;q=&amp;esrc=s&amp;source=images&amp;cd=&amp;cad=rja&amp;uact=8&amp;ved=0CAcQjRxqFQoTCM6s0Yz3wsgCFUE_lAod15cIFw&amp;url=https://www.mcri.edu.au/users/dr-katherine-lee&amp;bvm=bv.105039540,d.dGo&amp;psig=AFQjCNER28GIITLQhWKVeKYwdU2ojapGqQ&amp;ust=1444945342142810" TargetMode="External"/><Relationship Id="rId42" Type="http://schemas.openxmlformats.org/officeDocument/2006/relationships/image" Target="../media/image122.png"/><Relationship Id="rId47" Type="http://schemas.openxmlformats.org/officeDocument/2006/relationships/image" Target="../media/image126.png"/><Relationship Id="rId50" Type="http://schemas.openxmlformats.org/officeDocument/2006/relationships/image" Target="../media/image129.jpeg"/><Relationship Id="rId55" Type="http://schemas.openxmlformats.org/officeDocument/2006/relationships/hyperlink" Target="http://www.google.com.au/url?sa=i&amp;rct=j&amp;q=&amp;esrc=s&amp;source=images&amp;cd=&amp;cad=rja&amp;uact=8&amp;ved=0CAcQjRxqFQoTCP-Thdr2wsgCFcqRlAodW5EBgA&amp;url=http://www.vicbiostat.org.au/people/ms-sarah-arnup&amp;psig=AFQjCNEsLkce4CF71OyiZrfR0zt2tYYxMQ&amp;ust=1444945255883174" TargetMode="External"/><Relationship Id="rId63" Type="http://schemas.openxmlformats.org/officeDocument/2006/relationships/image" Target="../media/image140.png"/><Relationship Id="rId68" Type="http://schemas.openxmlformats.org/officeDocument/2006/relationships/hyperlink" Target="http://www.hpg23.it/section/759/BRUNO_GUIDO_LOCATELLI#dialog" TargetMode="External"/><Relationship Id="rId76" Type="http://schemas.openxmlformats.org/officeDocument/2006/relationships/image" Target="../media/image152.jpeg"/><Relationship Id="rId7" Type="http://schemas.openxmlformats.org/officeDocument/2006/relationships/image" Target="../media/image89.png"/><Relationship Id="rId71" Type="http://schemas.openxmlformats.org/officeDocument/2006/relationships/image" Target="../media/image147.jpeg"/><Relationship Id="rId2" Type="http://schemas.openxmlformats.org/officeDocument/2006/relationships/hyperlink" Target="http://www.pediatric-anesthesia.eu/" TargetMode="External"/><Relationship Id="rId16" Type="http://schemas.openxmlformats.org/officeDocument/2006/relationships/image" Target="../media/image97.png"/><Relationship Id="rId29" Type="http://schemas.openxmlformats.org/officeDocument/2006/relationships/image" Target="../media/image110.png"/><Relationship Id="rId11" Type="http://schemas.openxmlformats.org/officeDocument/2006/relationships/image" Target="../media/image93.jpeg"/><Relationship Id="rId24" Type="http://schemas.openxmlformats.org/officeDocument/2006/relationships/image" Target="../media/image105.png"/><Relationship Id="rId32" Type="http://schemas.openxmlformats.org/officeDocument/2006/relationships/image" Target="../media/image113.jpeg"/><Relationship Id="rId37" Type="http://schemas.openxmlformats.org/officeDocument/2006/relationships/image" Target="../media/image117.png"/><Relationship Id="rId40" Type="http://schemas.openxmlformats.org/officeDocument/2006/relationships/image" Target="../media/image120.jpeg"/><Relationship Id="rId45" Type="http://schemas.openxmlformats.org/officeDocument/2006/relationships/image" Target="../media/image125.jpeg"/><Relationship Id="rId53" Type="http://schemas.openxmlformats.org/officeDocument/2006/relationships/image" Target="../media/image132.jpeg"/><Relationship Id="rId58" Type="http://schemas.openxmlformats.org/officeDocument/2006/relationships/image" Target="../media/image136.jpeg"/><Relationship Id="rId66" Type="http://schemas.openxmlformats.org/officeDocument/2006/relationships/image" Target="../media/image143.jpeg"/><Relationship Id="rId74" Type="http://schemas.openxmlformats.org/officeDocument/2006/relationships/image" Target="../media/image150.jpeg"/><Relationship Id="rId5" Type="http://schemas.openxmlformats.org/officeDocument/2006/relationships/image" Target="../media/image87.jpeg"/><Relationship Id="rId15" Type="http://schemas.openxmlformats.org/officeDocument/2006/relationships/image" Target="../media/image96.jpeg"/><Relationship Id="rId23" Type="http://schemas.openxmlformats.org/officeDocument/2006/relationships/image" Target="../media/image104.png"/><Relationship Id="rId28" Type="http://schemas.openxmlformats.org/officeDocument/2006/relationships/image" Target="../media/image109.jpeg"/><Relationship Id="rId36" Type="http://schemas.openxmlformats.org/officeDocument/2006/relationships/image" Target="../media/image116.jpeg"/><Relationship Id="rId49" Type="http://schemas.openxmlformats.org/officeDocument/2006/relationships/image" Target="../media/image128.jpeg"/><Relationship Id="rId57" Type="http://schemas.openxmlformats.org/officeDocument/2006/relationships/image" Target="../media/image135.jpeg"/><Relationship Id="rId61" Type="http://schemas.openxmlformats.org/officeDocument/2006/relationships/image" Target="../media/image138.jpeg"/><Relationship Id="rId10" Type="http://schemas.openxmlformats.org/officeDocument/2006/relationships/image" Target="../media/image92.jpeg"/><Relationship Id="rId19" Type="http://schemas.openxmlformats.org/officeDocument/2006/relationships/image" Target="../media/image100.png"/><Relationship Id="rId31" Type="http://schemas.openxmlformats.org/officeDocument/2006/relationships/image" Target="../media/image112.png"/><Relationship Id="rId44" Type="http://schemas.openxmlformats.org/officeDocument/2006/relationships/image" Target="../media/image124.jpeg"/><Relationship Id="rId52" Type="http://schemas.openxmlformats.org/officeDocument/2006/relationships/image" Target="../media/image131.jpeg"/><Relationship Id="rId60" Type="http://schemas.openxmlformats.org/officeDocument/2006/relationships/image" Target="../media/image137.jpeg"/><Relationship Id="rId65" Type="http://schemas.openxmlformats.org/officeDocument/2006/relationships/image" Target="../media/image142.jpeg"/><Relationship Id="rId73" Type="http://schemas.openxmlformats.org/officeDocument/2006/relationships/image" Target="../media/image149.jpeg"/><Relationship Id="rId4" Type="http://schemas.openxmlformats.org/officeDocument/2006/relationships/image" Target="../media/image86.png"/><Relationship Id="rId9" Type="http://schemas.openxmlformats.org/officeDocument/2006/relationships/image" Target="../media/image91.jpeg"/><Relationship Id="rId14" Type="http://schemas.openxmlformats.org/officeDocument/2006/relationships/image" Target="../media/image95.jpeg"/><Relationship Id="rId22" Type="http://schemas.openxmlformats.org/officeDocument/2006/relationships/image" Target="../media/image103.png"/><Relationship Id="rId27" Type="http://schemas.openxmlformats.org/officeDocument/2006/relationships/image" Target="../media/image108.jpeg"/><Relationship Id="rId30" Type="http://schemas.openxmlformats.org/officeDocument/2006/relationships/image" Target="../media/image111.jpeg"/><Relationship Id="rId35" Type="http://schemas.openxmlformats.org/officeDocument/2006/relationships/image" Target="../media/image115.jpeg"/><Relationship Id="rId43" Type="http://schemas.openxmlformats.org/officeDocument/2006/relationships/image" Target="../media/image123.jpeg"/><Relationship Id="rId48" Type="http://schemas.openxmlformats.org/officeDocument/2006/relationships/image" Target="../media/image127.jpeg"/><Relationship Id="rId56" Type="http://schemas.openxmlformats.org/officeDocument/2006/relationships/image" Target="../media/image134.jpeg"/><Relationship Id="rId64" Type="http://schemas.openxmlformats.org/officeDocument/2006/relationships/image" Target="../media/image141.jpeg"/><Relationship Id="rId69" Type="http://schemas.openxmlformats.org/officeDocument/2006/relationships/image" Target="../media/image145.jpeg"/><Relationship Id="rId77" Type="http://schemas.openxmlformats.org/officeDocument/2006/relationships/image" Target="../media/image153.jpeg"/><Relationship Id="rId8" Type="http://schemas.openxmlformats.org/officeDocument/2006/relationships/image" Target="../media/image90.png"/><Relationship Id="rId51" Type="http://schemas.openxmlformats.org/officeDocument/2006/relationships/image" Target="../media/image130.jpeg"/><Relationship Id="rId72" Type="http://schemas.openxmlformats.org/officeDocument/2006/relationships/image" Target="../media/image148.jpeg"/><Relationship Id="rId3" Type="http://schemas.openxmlformats.org/officeDocument/2006/relationships/image" Target="../media/image85.png"/><Relationship Id="rId12" Type="http://schemas.openxmlformats.org/officeDocument/2006/relationships/image" Target="cid:45993E0A-5AEF-4658-974F-3E87A47C1A3B@thechildrenshospital.org" TargetMode="External"/><Relationship Id="rId17" Type="http://schemas.openxmlformats.org/officeDocument/2006/relationships/image" Target="../media/image98.jpeg"/><Relationship Id="rId25" Type="http://schemas.openxmlformats.org/officeDocument/2006/relationships/image" Target="../media/image106.jpeg"/><Relationship Id="rId33" Type="http://schemas.openxmlformats.org/officeDocument/2006/relationships/image" Target="../media/image114.jpeg"/><Relationship Id="rId38" Type="http://schemas.openxmlformats.org/officeDocument/2006/relationships/image" Target="../media/image118.png"/><Relationship Id="rId46" Type="http://schemas.openxmlformats.org/officeDocument/2006/relationships/image" Target="cid:CC24FBB3-304A-4137-A392-3A8DDF8CA332@lan" TargetMode="External"/><Relationship Id="rId59" Type="http://schemas.openxmlformats.org/officeDocument/2006/relationships/image" Target="cid:image001.jpg@01D102A4.8F011540" TargetMode="External"/><Relationship Id="rId67" Type="http://schemas.openxmlformats.org/officeDocument/2006/relationships/image" Target="../media/image144.jpeg"/><Relationship Id="rId20" Type="http://schemas.openxmlformats.org/officeDocument/2006/relationships/image" Target="../media/image101.jpeg"/><Relationship Id="rId41" Type="http://schemas.openxmlformats.org/officeDocument/2006/relationships/image" Target="../media/image121.jpeg"/><Relationship Id="rId54" Type="http://schemas.openxmlformats.org/officeDocument/2006/relationships/image" Target="../media/image133.jpeg"/><Relationship Id="rId62" Type="http://schemas.openxmlformats.org/officeDocument/2006/relationships/image" Target="../media/image139.jpeg"/><Relationship Id="rId70" Type="http://schemas.openxmlformats.org/officeDocument/2006/relationships/image" Target="../media/image146.jpeg"/><Relationship Id="rId75" Type="http://schemas.openxmlformats.org/officeDocument/2006/relationships/image" Target="../media/image1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41E198-5BF5-F920-0539-827460EE7F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04664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Safety of Procedural Sedatives in young children: </a:t>
            </a:r>
            <a:br>
              <a:rPr lang="en-US" dirty="0"/>
            </a:br>
            <a:r>
              <a:rPr lang="en-US" dirty="0"/>
              <a:t>Is neurotoxicity an issue? 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26BAD92-FD3E-26CE-7636-2759205FF7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884339"/>
            <a:ext cx="9144000" cy="1655762"/>
          </a:xfrm>
        </p:spPr>
        <p:txBody>
          <a:bodyPr>
            <a:normAutofit/>
          </a:bodyPr>
          <a:lstStyle/>
          <a:p>
            <a:r>
              <a:rPr lang="nl-NL" dirty="0"/>
              <a:t>Jurgen C. de </a:t>
            </a:r>
            <a:r>
              <a:rPr lang="nl-NL" dirty="0" err="1"/>
              <a:t>graaaff</a:t>
            </a:r>
            <a:endParaRPr lang="nl-NL" dirty="0"/>
          </a:p>
          <a:p>
            <a:r>
              <a:rPr lang="nl-NL" dirty="0" err="1"/>
              <a:t>Associate</a:t>
            </a:r>
            <a:r>
              <a:rPr lang="nl-NL" dirty="0"/>
              <a:t> prof. </a:t>
            </a:r>
            <a:r>
              <a:rPr lang="nl-NL" dirty="0" err="1"/>
              <a:t>Paediatric</a:t>
            </a:r>
            <a:r>
              <a:rPr lang="nl-NL" dirty="0"/>
              <a:t> </a:t>
            </a:r>
            <a:r>
              <a:rPr lang="nl-NL" dirty="0" err="1"/>
              <a:t>Anesthesia</a:t>
            </a:r>
            <a:endParaRPr lang="nl-NL" dirty="0"/>
          </a:p>
          <a:p>
            <a:r>
              <a:rPr lang="nl-NL" dirty="0" err="1"/>
              <a:t>ErasmusMC</a:t>
            </a:r>
            <a:r>
              <a:rPr lang="nl-NL" dirty="0"/>
              <a:t> University </a:t>
            </a:r>
            <a:r>
              <a:rPr lang="nl-NL" dirty="0" err="1"/>
              <a:t>Medical</a:t>
            </a:r>
            <a:r>
              <a:rPr lang="nl-NL" dirty="0"/>
              <a:t> Center Rotterdam</a:t>
            </a:r>
          </a:p>
        </p:txBody>
      </p:sp>
      <p:pic>
        <p:nvPicPr>
          <p:cNvPr id="1026" name="Picture 2" descr="PROSA 2021_LOGO_CMYK">
            <a:extLst>
              <a:ext uri="{FF2B5EF4-FFF2-40B4-BE49-F238E27FC236}">
                <a16:creationId xmlns:a16="http://schemas.microsoft.com/office/drawing/2014/main" id="{80126C41-C5B3-0C41-4DF6-2637DD4EB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4" y="4797152"/>
            <a:ext cx="7608168" cy="168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82461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en-US" dirty="0" err="1">
                <a:ea typeface="ＭＳ Ｐゴシック" pitchFamily="34" charset="-128"/>
              </a:rPr>
              <a:t>Neurotoxicity</a:t>
            </a:r>
            <a:r>
              <a:rPr lang="nl-NL" altLang="en-US" dirty="0">
                <a:ea typeface="ＭＳ Ｐゴシック" pitchFamily="34" charset="-128"/>
              </a:rPr>
              <a:t>: </a:t>
            </a:r>
            <a:r>
              <a:rPr lang="nl-NL" altLang="en-US" dirty="0" err="1">
                <a:ea typeface="ＭＳ Ｐゴシック" pitchFamily="34" charset="-128"/>
              </a:rPr>
              <a:t>Animal</a:t>
            </a:r>
            <a:r>
              <a:rPr lang="nl-NL" altLang="en-US" dirty="0">
                <a:ea typeface="ＭＳ Ｐゴシック" pitchFamily="34" charset="-128"/>
              </a:rPr>
              <a:t> </a:t>
            </a:r>
            <a:r>
              <a:rPr lang="nl-NL" altLang="en-US" dirty="0" err="1">
                <a:ea typeface="ＭＳ Ｐゴシック" pitchFamily="34" charset="-128"/>
              </a:rPr>
              <a:t>models</a:t>
            </a:r>
            <a:br>
              <a:rPr lang="nl-NL" altLang="en-US" dirty="0">
                <a:ea typeface="ＭＳ Ｐゴシック" pitchFamily="34" charset="-128"/>
              </a:rPr>
            </a:br>
            <a:endParaRPr lang="nl-NL" altLang="en-US" dirty="0">
              <a:ea typeface="ＭＳ Ｐゴシック" pitchFamily="34" charset="-128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Clr>
                <a:schemeClr val="accent2">
                  <a:lumMod val="50000"/>
                </a:schemeClr>
              </a:buClr>
              <a:defRPr/>
            </a:pPr>
            <a:r>
              <a:rPr lang="en-GB" dirty="0"/>
              <a:t>Triple cocktail (P7 rat pups)</a:t>
            </a:r>
          </a:p>
          <a:p>
            <a:pPr lvl="1">
              <a:buClr>
                <a:schemeClr val="accent2">
                  <a:lumMod val="50000"/>
                </a:schemeClr>
              </a:buClr>
              <a:defRPr/>
            </a:pPr>
            <a:r>
              <a:rPr lang="en-GB" dirty="0">
                <a:ea typeface="+mn-ea"/>
                <a:cs typeface="+mn-cs"/>
              </a:rPr>
              <a:t>Midazolam, Isoflurane, NO</a:t>
            </a:r>
          </a:p>
          <a:p>
            <a:pPr eaLnBrk="1" hangingPunct="1">
              <a:buClr>
                <a:schemeClr val="accent2">
                  <a:lumMod val="50000"/>
                </a:schemeClr>
              </a:buClr>
              <a:defRPr/>
            </a:pPr>
            <a:endParaRPr lang="en-GB" dirty="0"/>
          </a:p>
          <a:p>
            <a:pPr eaLnBrk="1" hangingPunct="1">
              <a:buClr>
                <a:schemeClr val="accent2">
                  <a:lumMod val="50000"/>
                </a:schemeClr>
              </a:buClr>
              <a:defRPr/>
            </a:pPr>
            <a:endParaRPr lang="en-GB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150" y="188642"/>
            <a:ext cx="6891114" cy="1097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rat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52185" y="1260062"/>
            <a:ext cx="2699593" cy="3092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9" name="Tekstvak 8"/>
          <p:cNvSpPr txBox="1"/>
          <p:nvPr/>
        </p:nvSpPr>
        <p:spPr>
          <a:xfrm>
            <a:off x="1677185" y="6330806"/>
            <a:ext cx="34134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 err="1"/>
              <a:t>Jevtovic-Todorovic</a:t>
            </a:r>
            <a:r>
              <a:rPr lang="en-AU" sz="1600" dirty="0"/>
              <a:t> J </a:t>
            </a:r>
            <a:r>
              <a:rPr lang="en-AU" sz="1600" dirty="0" err="1"/>
              <a:t>Neurosci</a:t>
            </a:r>
            <a:r>
              <a:rPr lang="en-AU" sz="1600" dirty="0"/>
              <a:t> 2003</a:t>
            </a:r>
          </a:p>
        </p:txBody>
      </p:sp>
    </p:spTree>
    <p:extLst>
      <p:ext uri="{BB962C8B-B14F-4D97-AF65-F5344CB8AC3E}">
        <p14:creationId xmlns:p14="http://schemas.microsoft.com/office/powerpoint/2010/main" val="234651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el 1"/>
          <p:cNvSpPr>
            <a:spLocks noGrp="1"/>
          </p:cNvSpPr>
          <p:nvPr>
            <p:ph type="title"/>
          </p:nvPr>
        </p:nvSpPr>
        <p:spPr>
          <a:xfrm>
            <a:off x="406400" y="371878"/>
            <a:ext cx="9620249" cy="609600"/>
          </a:xfrm>
        </p:spPr>
        <p:txBody>
          <a:bodyPr/>
          <a:lstStyle/>
          <a:p>
            <a:r>
              <a:rPr lang="nl-NL" altLang="en-US" dirty="0" err="1">
                <a:ea typeface="ＭＳ Ｐゴシック" pitchFamily="34" charset="-128"/>
              </a:rPr>
              <a:t>Neurotoxicity</a:t>
            </a:r>
            <a:r>
              <a:rPr lang="nl-NL" altLang="en-US" dirty="0">
                <a:ea typeface="ＭＳ Ｐゴシック" pitchFamily="34" charset="-128"/>
              </a:rPr>
              <a:t>: </a:t>
            </a:r>
            <a:r>
              <a:rPr lang="nl-NL" altLang="en-US" dirty="0" err="1">
                <a:ea typeface="ＭＳ Ｐゴシック" pitchFamily="34" charset="-128"/>
              </a:rPr>
              <a:t>Animal</a:t>
            </a:r>
            <a:r>
              <a:rPr lang="nl-NL" altLang="en-US" dirty="0">
                <a:ea typeface="ＭＳ Ｐゴシック" pitchFamily="34" charset="-128"/>
              </a:rPr>
              <a:t> </a:t>
            </a:r>
            <a:r>
              <a:rPr lang="nl-NL" altLang="en-US" dirty="0" err="1">
                <a:ea typeface="ＭＳ Ｐゴシック" pitchFamily="34" charset="-128"/>
              </a:rPr>
              <a:t>models</a:t>
            </a:r>
            <a:br>
              <a:rPr lang="nl-NL" altLang="en-US" dirty="0">
                <a:ea typeface="ＭＳ Ｐゴシック" pitchFamily="34" charset="-128"/>
              </a:rPr>
            </a:br>
            <a:endParaRPr lang="nl-NL" altLang="en-US" dirty="0">
              <a:ea typeface="ＭＳ Ｐゴシック" pitchFamily="34" charset="-128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Clr>
                <a:schemeClr val="accent2">
                  <a:lumMod val="50000"/>
                </a:schemeClr>
              </a:buClr>
              <a:defRPr/>
            </a:pPr>
            <a:r>
              <a:rPr lang="en-GB" dirty="0"/>
              <a:t>Triple cocktail (P7 rat pups)</a:t>
            </a:r>
          </a:p>
          <a:p>
            <a:pPr lvl="1">
              <a:buClr>
                <a:schemeClr val="accent2">
                  <a:lumMod val="50000"/>
                </a:schemeClr>
              </a:buClr>
              <a:defRPr/>
            </a:pPr>
            <a:r>
              <a:rPr lang="en-GB" dirty="0">
                <a:ea typeface="+mn-ea"/>
                <a:cs typeface="+mn-cs"/>
              </a:rPr>
              <a:t>Midazolam, Isoflurane, NO</a:t>
            </a:r>
          </a:p>
          <a:p>
            <a:pPr eaLnBrk="1" hangingPunct="1">
              <a:buClr>
                <a:schemeClr val="accent2">
                  <a:lumMod val="50000"/>
                </a:schemeClr>
              </a:buClr>
              <a:defRPr/>
            </a:pPr>
            <a:endParaRPr lang="en-GB" dirty="0"/>
          </a:p>
          <a:p>
            <a:pPr eaLnBrk="1" hangingPunct="1">
              <a:buClr>
                <a:schemeClr val="accent2">
                  <a:lumMod val="50000"/>
                </a:schemeClr>
              </a:buClr>
              <a:defRPr/>
            </a:pPr>
            <a:r>
              <a:rPr lang="en-GB" dirty="0"/>
              <a:t>Histologic changes:</a:t>
            </a:r>
          </a:p>
          <a:p>
            <a:pPr lvl="1">
              <a:buClr>
                <a:schemeClr val="accent2">
                  <a:lumMod val="50000"/>
                </a:schemeClr>
              </a:buClr>
              <a:defRPr/>
            </a:pPr>
            <a:r>
              <a:rPr lang="en-GB" dirty="0"/>
              <a:t>Neurodegeneration: apoptosis</a:t>
            </a:r>
          </a:p>
          <a:p>
            <a:pPr lvl="1">
              <a:buClr>
                <a:schemeClr val="accent2">
                  <a:lumMod val="50000"/>
                </a:schemeClr>
              </a:buClr>
              <a:defRPr/>
            </a:pPr>
            <a:r>
              <a:rPr lang="en-GB" dirty="0"/>
              <a:t>Decrease neuronal sprouting</a:t>
            </a:r>
          </a:p>
          <a:p>
            <a:pPr eaLnBrk="1" hangingPunct="1">
              <a:buClr>
                <a:schemeClr val="accent2">
                  <a:lumMod val="50000"/>
                </a:schemeClr>
              </a:buClr>
              <a:defRPr/>
            </a:pPr>
            <a:endParaRPr lang="en-GB" dirty="0"/>
          </a:p>
        </p:txBody>
      </p:sp>
      <p:sp>
        <p:nvSpPr>
          <p:cNvPr id="5" name="Tekstvak 4"/>
          <p:cNvSpPr txBox="1"/>
          <p:nvPr/>
        </p:nvSpPr>
        <p:spPr>
          <a:xfrm>
            <a:off x="1677185" y="6109095"/>
            <a:ext cx="34134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 err="1"/>
              <a:t>Jevtovic-Todorovic</a:t>
            </a:r>
            <a:r>
              <a:rPr lang="en-AU" sz="1600" dirty="0"/>
              <a:t> J </a:t>
            </a:r>
            <a:r>
              <a:rPr lang="en-AU" sz="1600" dirty="0" err="1"/>
              <a:t>Neurosci</a:t>
            </a:r>
            <a:r>
              <a:rPr lang="en-AU" sz="1600" dirty="0"/>
              <a:t> 2003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36" y="1286276"/>
            <a:ext cx="1973118" cy="2302830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684" y="88027"/>
            <a:ext cx="6891114" cy="1097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255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en-US" dirty="0" err="1">
                <a:ea typeface="ＭＳ Ｐゴシック" pitchFamily="34" charset="-128"/>
              </a:rPr>
              <a:t>Neurotoxicity</a:t>
            </a:r>
            <a:r>
              <a:rPr lang="nl-NL" altLang="en-US" dirty="0">
                <a:ea typeface="ＭＳ Ｐゴシック" pitchFamily="34" charset="-128"/>
              </a:rPr>
              <a:t>: </a:t>
            </a:r>
            <a:r>
              <a:rPr lang="nl-NL" altLang="en-US" dirty="0" err="1">
                <a:ea typeface="ＭＳ Ｐゴシック" pitchFamily="34" charset="-128"/>
              </a:rPr>
              <a:t>Animal</a:t>
            </a:r>
            <a:r>
              <a:rPr lang="nl-NL" altLang="en-US" dirty="0">
                <a:ea typeface="ＭＳ Ｐゴシック" pitchFamily="34" charset="-128"/>
              </a:rPr>
              <a:t> </a:t>
            </a:r>
            <a:r>
              <a:rPr lang="nl-NL" altLang="en-US" dirty="0" err="1">
                <a:ea typeface="ＭＳ Ｐゴシック" pitchFamily="34" charset="-128"/>
              </a:rPr>
              <a:t>models</a:t>
            </a:r>
            <a:br>
              <a:rPr lang="nl-NL" altLang="en-US" dirty="0">
                <a:ea typeface="ＭＳ Ｐゴシック" pitchFamily="34" charset="-128"/>
              </a:rPr>
            </a:br>
            <a:endParaRPr lang="nl-NL" altLang="en-US" dirty="0">
              <a:ea typeface="ＭＳ Ｐゴシック" pitchFamily="34" charset="-128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Clr>
                <a:schemeClr val="accent2">
                  <a:lumMod val="50000"/>
                </a:schemeClr>
              </a:buClr>
              <a:defRPr/>
            </a:pPr>
            <a:r>
              <a:rPr lang="en-GB" dirty="0"/>
              <a:t>Triple cocktail (P7 rat pups)</a:t>
            </a:r>
          </a:p>
          <a:p>
            <a:pPr lvl="1">
              <a:buClr>
                <a:schemeClr val="accent2">
                  <a:lumMod val="50000"/>
                </a:schemeClr>
              </a:buClr>
              <a:defRPr/>
            </a:pPr>
            <a:r>
              <a:rPr lang="en-GB" dirty="0">
                <a:ea typeface="+mn-ea"/>
                <a:cs typeface="+mn-cs"/>
              </a:rPr>
              <a:t>Midazolam, Isoflurane, NO</a:t>
            </a:r>
          </a:p>
          <a:p>
            <a:pPr eaLnBrk="1" hangingPunct="1">
              <a:buClr>
                <a:schemeClr val="accent2">
                  <a:lumMod val="50000"/>
                </a:schemeClr>
              </a:buClr>
              <a:defRPr/>
            </a:pPr>
            <a:endParaRPr lang="en-GB" dirty="0"/>
          </a:p>
          <a:p>
            <a:pPr eaLnBrk="1" hangingPunct="1">
              <a:buClr>
                <a:schemeClr val="accent2">
                  <a:lumMod val="50000"/>
                </a:schemeClr>
              </a:buClr>
              <a:defRPr/>
            </a:pPr>
            <a:r>
              <a:rPr lang="en-GB" dirty="0"/>
              <a:t>Histologic changes:</a:t>
            </a:r>
          </a:p>
          <a:p>
            <a:pPr lvl="1">
              <a:buClr>
                <a:schemeClr val="accent2">
                  <a:lumMod val="50000"/>
                </a:schemeClr>
              </a:buClr>
              <a:defRPr/>
            </a:pPr>
            <a:r>
              <a:rPr lang="en-GB" dirty="0"/>
              <a:t>Neurodegeneration: apoptosis</a:t>
            </a:r>
          </a:p>
          <a:p>
            <a:pPr lvl="1">
              <a:buClr>
                <a:schemeClr val="accent2">
                  <a:lumMod val="50000"/>
                </a:schemeClr>
              </a:buClr>
              <a:defRPr/>
            </a:pPr>
            <a:r>
              <a:rPr lang="en-GB" dirty="0"/>
              <a:t>Decrease neuronal sprouting</a:t>
            </a:r>
          </a:p>
          <a:p>
            <a:pPr eaLnBrk="1" hangingPunct="1">
              <a:buClr>
                <a:schemeClr val="accent2">
                  <a:lumMod val="50000"/>
                </a:schemeClr>
              </a:buClr>
              <a:defRPr/>
            </a:pPr>
            <a:endParaRPr lang="en-GB" dirty="0"/>
          </a:p>
          <a:p>
            <a:pPr eaLnBrk="1" hangingPunct="1">
              <a:buClr>
                <a:schemeClr val="accent2">
                  <a:lumMod val="50000"/>
                </a:schemeClr>
              </a:buClr>
              <a:defRPr/>
            </a:pPr>
            <a:r>
              <a:rPr lang="en-GB" dirty="0"/>
              <a:t>Cognitive dysfunctions on long term:</a:t>
            </a:r>
          </a:p>
          <a:p>
            <a:pPr lvl="1">
              <a:buClr>
                <a:schemeClr val="accent2">
                  <a:lumMod val="50000"/>
                </a:schemeClr>
              </a:buClr>
              <a:defRPr/>
            </a:pPr>
            <a:r>
              <a:rPr lang="en-GB" dirty="0"/>
              <a:t>Memory &amp; learning impairment 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1698247" y="6278373"/>
            <a:ext cx="3003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 err="1"/>
              <a:t>Jevtovic-Todorovic</a:t>
            </a:r>
            <a:r>
              <a:rPr lang="en-AU" sz="1400" dirty="0"/>
              <a:t> J </a:t>
            </a:r>
            <a:r>
              <a:rPr lang="en-AU" sz="1400" dirty="0" err="1"/>
              <a:t>Neurosci</a:t>
            </a:r>
            <a:r>
              <a:rPr lang="en-AU" sz="1400" dirty="0"/>
              <a:t> 2003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36" y="1286276"/>
            <a:ext cx="1973118" cy="2302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888" y="121565"/>
            <a:ext cx="6891114" cy="1097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4"/>
          <p:cNvGrpSpPr>
            <a:grpSpLocks/>
          </p:cNvGrpSpPr>
          <p:nvPr/>
        </p:nvGrpSpPr>
        <p:grpSpPr bwMode="auto">
          <a:xfrm>
            <a:off x="7104112" y="1286277"/>
            <a:ext cx="3082628" cy="5098861"/>
            <a:chOff x="4406" y="672"/>
            <a:chExt cx="1721" cy="3168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pic>
          <p:nvPicPr>
            <p:cNvPr id="9" name="Picture 5" descr="ns0337225003"/>
            <p:cNvPicPr>
              <a:picLocks noChangeAspect="1" noChangeArrowheads="1"/>
            </p:cNvPicPr>
            <p:nvPr/>
          </p:nvPicPr>
          <p:blipFill>
            <a:blip r:embed="rId4" cstate="print"/>
            <a:srcRect l="38020" t="5000"/>
            <a:stretch>
              <a:fillRect/>
            </a:stretch>
          </p:blipFill>
          <p:spPr bwMode="auto">
            <a:xfrm>
              <a:off x="4406" y="830"/>
              <a:ext cx="1721" cy="30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6" descr="ns0337225003"/>
            <p:cNvPicPr>
              <a:picLocks noChangeAspect="1" noChangeArrowheads="1"/>
            </p:cNvPicPr>
            <p:nvPr/>
          </p:nvPicPr>
          <p:blipFill>
            <a:blip r:embed="rId4" cstate="print"/>
            <a:srcRect l="22179" r="20911" b="93333"/>
            <a:stretch>
              <a:fillRect/>
            </a:stretch>
          </p:blipFill>
          <p:spPr bwMode="auto">
            <a:xfrm>
              <a:off x="4536" y="672"/>
              <a:ext cx="1580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4193984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2" descr="of mice and men-title_Page_1"/>
          <p:cNvPicPr>
            <a:picLocks noChangeAspect="1" noChangeArrowheads="1"/>
          </p:cNvPicPr>
          <p:nvPr/>
        </p:nvPicPr>
        <p:blipFill>
          <a:blip r:embed="rId3" cstate="print"/>
          <a:srcRect l="6149" r="6149"/>
          <a:stretch>
            <a:fillRect/>
          </a:stretch>
        </p:blipFill>
        <p:spPr bwMode="auto">
          <a:xfrm>
            <a:off x="1524000" y="7939"/>
            <a:ext cx="9144000" cy="108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8" name="Picture 3" descr="of mice and men-authors_Page_1"/>
          <p:cNvPicPr>
            <a:picLocks noChangeAspect="1" noChangeArrowheads="1"/>
          </p:cNvPicPr>
          <p:nvPr/>
        </p:nvPicPr>
        <p:blipFill>
          <a:blip r:embed="rId4" cstate="print"/>
          <a:srcRect b="39999"/>
          <a:stretch>
            <a:fillRect/>
          </a:stretch>
        </p:blipFill>
        <p:spPr bwMode="auto">
          <a:xfrm>
            <a:off x="3725864" y="1219201"/>
            <a:ext cx="4605337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9" name="Picture 4" descr="rat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00264" y="2057400"/>
            <a:ext cx="3857625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60420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40463" y="2060576"/>
            <a:ext cx="3816350" cy="439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77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125760"/>
            <a:ext cx="8128000" cy="1143000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US" sz="2800" dirty="0">
                <a:solidFill>
                  <a:srgbClr val="0D1F74"/>
                </a:solidFill>
              </a:rPr>
              <a:t>Comment: Humans are not rats!</a:t>
            </a:r>
            <a:br>
              <a:rPr lang="en-US" sz="1800" dirty="0">
                <a:solidFill>
                  <a:srgbClr val="0D1F74"/>
                </a:solidFill>
              </a:rPr>
            </a:br>
            <a:r>
              <a:rPr lang="en-US" sz="1800" dirty="0">
                <a:solidFill>
                  <a:srgbClr val="0D1F74"/>
                </a:solidFill>
              </a:rPr>
              <a:t>Problem with rodent experimental paradigm</a:t>
            </a:r>
          </a:p>
        </p:txBody>
      </p:sp>
      <p:sp>
        <p:nvSpPr>
          <p:cNvPr id="624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1069" y="1268760"/>
            <a:ext cx="7789862" cy="5265738"/>
          </a:xfrm>
        </p:spPr>
        <p:txBody>
          <a:bodyPr/>
          <a:lstStyle/>
          <a:p>
            <a:pPr>
              <a:buClr>
                <a:srgbClr val="4597A0"/>
              </a:buClr>
            </a:pPr>
            <a:r>
              <a:rPr lang="en-US" dirty="0">
                <a:solidFill>
                  <a:srgbClr val="0C2074"/>
                </a:solidFill>
              </a:rPr>
              <a:t>Duration exposure to drugs</a:t>
            </a:r>
          </a:p>
          <a:p>
            <a:pPr lvl="1"/>
            <a:r>
              <a:rPr lang="en-US" sz="1600" dirty="0">
                <a:solidFill>
                  <a:srgbClr val="0C2074"/>
                </a:solidFill>
              </a:rPr>
              <a:t>7 rat days  </a:t>
            </a:r>
            <a:r>
              <a:rPr lang="en-US" sz="1600" dirty="0">
                <a:solidFill>
                  <a:srgbClr val="0C2074"/>
                </a:solidFill>
                <a:sym typeface="Symbol" pitchFamily="18" charset="2"/>
              </a:rPr>
              <a:t></a:t>
            </a:r>
            <a:r>
              <a:rPr lang="en-US" sz="1600" dirty="0">
                <a:solidFill>
                  <a:srgbClr val="0C2074"/>
                </a:solidFill>
              </a:rPr>
              <a:t> 27 human months</a:t>
            </a:r>
          </a:p>
          <a:p>
            <a:pPr lvl="1"/>
            <a:r>
              <a:rPr lang="en-US" sz="1600" dirty="0">
                <a:solidFill>
                  <a:srgbClr val="0C2074"/>
                </a:solidFill>
              </a:rPr>
              <a:t>6 hour anesthesia </a:t>
            </a:r>
            <a:r>
              <a:rPr lang="en-US" sz="1600" dirty="0">
                <a:solidFill>
                  <a:srgbClr val="0C2074"/>
                </a:solidFill>
                <a:sym typeface="Symbol" pitchFamily="18" charset="2"/>
              </a:rPr>
              <a:t> 1 month </a:t>
            </a:r>
          </a:p>
          <a:p>
            <a:r>
              <a:rPr lang="en-US" dirty="0">
                <a:solidFill>
                  <a:schemeClr val="tx1"/>
                </a:solidFill>
                <a:sym typeface="Symbol" pitchFamily="18" charset="2"/>
              </a:rPr>
              <a:t>Lack of precise physiological monitoring</a:t>
            </a:r>
            <a:endParaRPr lang="en-US" dirty="0">
              <a:solidFill>
                <a:schemeClr val="tx1"/>
              </a:solidFill>
            </a:endParaRPr>
          </a:p>
          <a:p>
            <a:pPr lvl="1" eaLnBrk="1" hangingPunct="1"/>
            <a:r>
              <a:rPr lang="en-US" sz="1600" dirty="0"/>
              <a:t>High etCO2</a:t>
            </a:r>
          </a:p>
          <a:p>
            <a:pPr lvl="1" eaLnBrk="1" hangingPunct="1"/>
            <a:r>
              <a:rPr lang="en-US" sz="1600" dirty="0"/>
              <a:t>End-organ perfusion</a:t>
            </a:r>
          </a:p>
          <a:p>
            <a:pPr lvl="1" eaLnBrk="1" hangingPunct="1"/>
            <a:r>
              <a:rPr lang="en-US" sz="1600" dirty="0"/>
              <a:t>Varying anesthetic depth  </a:t>
            </a:r>
            <a:endParaRPr lang="en-US" sz="1200" dirty="0"/>
          </a:p>
          <a:p>
            <a:pPr lvl="2" eaLnBrk="1" hangingPunct="1"/>
            <a:r>
              <a:rPr lang="en-US" sz="1400" dirty="0"/>
              <a:t>Target-controlled infusions</a:t>
            </a:r>
            <a:r>
              <a:rPr lang="en-US" sz="1800" dirty="0"/>
              <a:t> </a:t>
            </a:r>
          </a:p>
          <a:p>
            <a:pPr lvl="2" eaLnBrk="1" hangingPunct="1"/>
            <a:r>
              <a:rPr lang="en-US" sz="1600" dirty="0"/>
              <a:t>MAC values</a:t>
            </a:r>
            <a:endParaRPr lang="en-US" sz="1400" dirty="0"/>
          </a:p>
          <a:p>
            <a:pPr eaLnBrk="1" hangingPunct="1"/>
            <a:r>
              <a:rPr lang="en-US" dirty="0">
                <a:solidFill>
                  <a:schemeClr val="tx1"/>
                </a:solidFill>
              </a:rPr>
              <a:t>Interspecies variation</a:t>
            </a:r>
          </a:p>
          <a:p>
            <a:pPr lvl="1" eaLnBrk="1" hangingPunct="1">
              <a:buClr>
                <a:srgbClr val="3C8C93"/>
              </a:buClr>
            </a:pPr>
            <a:r>
              <a:rPr lang="en-US" sz="1600" dirty="0"/>
              <a:t>Dose-response</a:t>
            </a:r>
          </a:p>
          <a:p>
            <a:pPr lvl="1" eaLnBrk="1" hangingPunct="1">
              <a:buClr>
                <a:srgbClr val="3C8C93"/>
              </a:buClr>
            </a:pPr>
            <a:r>
              <a:rPr lang="en-US" sz="1600" dirty="0"/>
              <a:t>Drug metabolism</a:t>
            </a:r>
          </a:p>
          <a:p>
            <a:pPr lvl="1" eaLnBrk="1" hangingPunct="1">
              <a:buClr>
                <a:srgbClr val="3C8C93"/>
              </a:buClr>
            </a:pPr>
            <a:r>
              <a:rPr lang="en-US" sz="1600" dirty="0"/>
              <a:t>Peak susceptibility</a:t>
            </a:r>
          </a:p>
        </p:txBody>
      </p:sp>
    </p:spTree>
    <p:extLst>
      <p:ext uri="{BB962C8B-B14F-4D97-AF65-F5344CB8AC3E}">
        <p14:creationId xmlns:p14="http://schemas.microsoft.com/office/powerpoint/2010/main" val="4140170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 descr="http://www.jongerlo.org/images/evolutie%20(04)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565" y="1401993"/>
            <a:ext cx="7800975" cy="3867150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14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048" y="188641"/>
            <a:ext cx="8534400" cy="2223247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vak 4"/>
          <p:cNvSpPr txBox="1"/>
          <p:nvPr/>
        </p:nvSpPr>
        <p:spPr>
          <a:xfrm>
            <a:off x="8472264" y="6374822"/>
            <a:ext cx="348685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i="0" dirty="0" err="1"/>
              <a:t>Anesthesiology</a:t>
            </a:r>
            <a:r>
              <a:rPr lang="en-GB" sz="1050" i="0" dirty="0"/>
              <a:t> 2010: </a:t>
            </a:r>
            <a:r>
              <a:rPr lang="nl-NL" sz="1050" i="0" dirty="0"/>
              <a:t>112:834 – 41 &amp; </a:t>
            </a:r>
            <a:r>
              <a:rPr lang="en-GB" sz="1050" i="0" dirty="0"/>
              <a:t> 2017; 126:74-84</a:t>
            </a:r>
            <a:endParaRPr lang="en-GB" sz="1050" dirty="0"/>
          </a:p>
        </p:txBody>
      </p:sp>
      <p:pic>
        <p:nvPicPr>
          <p:cNvPr id="10" name="Picture 4" descr="http://www.janhut.nl/wordpress/wp-content/uploads/image/aa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448" y="5120953"/>
            <a:ext cx="1738051" cy="1150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jdelijke aanduiding voor inhoud 2"/>
          <p:cNvSpPr txBox="1">
            <a:spLocks/>
          </p:cNvSpPr>
          <p:nvPr/>
        </p:nvSpPr>
        <p:spPr bwMode="auto">
          <a:xfrm>
            <a:off x="1801713" y="2545230"/>
            <a:ext cx="8534400" cy="3979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2575" indent="-282575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C2074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65175" indent="-1905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C2074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1139825" indent="-18415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C2074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3pPr>
            <a:lvl4pPr marL="1519238" indent="-18415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C2074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1909763" indent="-195263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C2074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366963" indent="-195263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C2074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824163" indent="-195263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C2074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281363" indent="-195263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C2074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738563" indent="-195263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C2074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nl-NL" i="0" kern="0" dirty="0"/>
              <a:t>Anaesthesia protocol </a:t>
            </a:r>
          </a:p>
          <a:p>
            <a:pPr lvl="1"/>
            <a:r>
              <a:rPr lang="nl-NL" i="0" kern="0" dirty="0" err="1"/>
              <a:t>Gentle</a:t>
            </a:r>
            <a:r>
              <a:rPr lang="nl-NL" i="0" kern="0" dirty="0"/>
              <a:t> </a:t>
            </a:r>
            <a:r>
              <a:rPr lang="nl-NL" i="0" kern="0" dirty="0" err="1"/>
              <a:t>facemask</a:t>
            </a:r>
            <a:r>
              <a:rPr lang="nl-NL" i="0" kern="0" dirty="0"/>
              <a:t> </a:t>
            </a:r>
            <a:r>
              <a:rPr lang="nl-NL" i="0" kern="0" dirty="0" err="1"/>
              <a:t>induction</a:t>
            </a:r>
            <a:r>
              <a:rPr lang="nl-NL" i="0" kern="0" dirty="0"/>
              <a:t>, </a:t>
            </a:r>
          </a:p>
          <a:p>
            <a:pPr lvl="1"/>
            <a:r>
              <a:rPr lang="nl-NL" i="0" kern="0" dirty="0" err="1"/>
              <a:t>Intubation</a:t>
            </a:r>
            <a:r>
              <a:rPr lang="nl-NL" i="0" kern="0" dirty="0"/>
              <a:t> &amp; </a:t>
            </a:r>
            <a:r>
              <a:rPr lang="nl-NL" i="0" kern="0" dirty="0" err="1"/>
              <a:t>ventilation</a:t>
            </a:r>
            <a:endParaRPr lang="nl-NL" i="0" kern="0" dirty="0"/>
          </a:p>
          <a:p>
            <a:pPr lvl="1"/>
            <a:r>
              <a:rPr lang="en-US" i="0" dirty="0"/>
              <a:t>Isoflurane: ET= 0.7 to 1.5 </a:t>
            </a:r>
            <a:r>
              <a:rPr lang="en-US" i="0" dirty="0" err="1"/>
              <a:t>vol</a:t>
            </a:r>
            <a:r>
              <a:rPr lang="en-US" i="0" dirty="0"/>
              <a:t>%</a:t>
            </a:r>
          </a:p>
          <a:p>
            <a:pPr lvl="1"/>
            <a:r>
              <a:rPr lang="en-US" i="0" dirty="0"/>
              <a:t>Full monitoring vital parameters:</a:t>
            </a:r>
          </a:p>
          <a:p>
            <a:pPr lvl="2"/>
            <a:r>
              <a:rPr lang="nl-NL" i="0" kern="0" dirty="0"/>
              <a:t>HR/ECG, </a:t>
            </a:r>
            <a:r>
              <a:rPr lang="nl-NL" i="0" kern="0" dirty="0" err="1"/>
              <a:t>Sat</a:t>
            </a:r>
            <a:r>
              <a:rPr lang="nl-NL" i="0" kern="0" dirty="0"/>
              <a:t>, BP, </a:t>
            </a:r>
            <a:r>
              <a:rPr lang="nl-NL" i="0" kern="0" dirty="0" err="1"/>
              <a:t>resp</a:t>
            </a:r>
            <a:r>
              <a:rPr lang="nl-NL" i="0" kern="0" dirty="0"/>
              <a:t> </a:t>
            </a:r>
            <a:r>
              <a:rPr lang="nl-NL" i="0" kern="0" dirty="0" err="1"/>
              <a:t>rate</a:t>
            </a:r>
            <a:r>
              <a:rPr lang="nl-NL" i="0" kern="0" dirty="0"/>
              <a:t>, </a:t>
            </a:r>
            <a:r>
              <a:rPr lang="nl-NL" i="0" kern="0" dirty="0" err="1"/>
              <a:t>capnography</a:t>
            </a:r>
            <a:r>
              <a:rPr lang="nl-NL" i="0" kern="0" dirty="0"/>
              <a:t>, </a:t>
            </a:r>
            <a:endParaRPr lang="en-US" i="0" dirty="0"/>
          </a:p>
          <a:p>
            <a:endParaRPr lang="en-US" i="0" kern="0" dirty="0"/>
          </a:p>
          <a:p>
            <a:r>
              <a:rPr lang="en-US" i="0" kern="0" dirty="0"/>
              <a:t>Randomization &amp; Sham procedure: separation mother</a:t>
            </a:r>
            <a:endParaRPr lang="nl-NL" i="0" kern="0" dirty="0"/>
          </a:p>
        </p:txBody>
      </p:sp>
    </p:spTree>
    <p:extLst>
      <p:ext uri="{BB962C8B-B14F-4D97-AF65-F5344CB8AC3E}">
        <p14:creationId xmlns:p14="http://schemas.microsoft.com/office/powerpoint/2010/main" val="3670573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An external file that holds a picture, illustration, etc.&#10;Object name is aet173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545" y="1718810"/>
            <a:ext cx="8199911" cy="3622183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6292862" y="6391201"/>
            <a:ext cx="43631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 err="1"/>
              <a:t>Creeley</a:t>
            </a:r>
            <a:r>
              <a:rPr lang="en-AU" sz="1400" dirty="0"/>
              <a:t> BJA 2013 &amp; </a:t>
            </a:r>
            <a:r>
              <a:rPr lang="en-AU" sz="1400" dirty="0" err="1"/>
              <a:t>Brambrink</a:t>
            </a:r>
            <a:r>
              <a:rPr lang="en-AU" sz="1400" dirty="0"/>
              <a:t> </a:t>
            </a:r>
            <a:r>
              <a:rPr lang="en-AU" sz="1400" dirty="0" err="1"/>
              <a:t>Anesthesiology</a:t>
            </a:r>
            <a:r>
              <a:rPr lang="en-AU" sz="1400" dirty="0"/>
              <a:t> 2010</a:t>
            </a:r>
          </a:p>
        </p:txBody>
      </p:sp>
      <p:pic>
        <p:nvPicPr>
          <p:cNvPr id="6148" name="Picture 4" descr="http://www.janhut.nl/wordpress/wp-content/uploads/image/aa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" y="260648"/>
            <a:ext cx="1738051" cy="1150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el 1"/>
          <p:cNvSpPr txBox="1">
            <a:spLocks/>
          </p:cNvSpPr>
          <p:nvPr/>
        </p:nvSpPr>
        <p:spPr>
          <a:xfrm>
            <a:off x="3260685" y="0"/>
            <a:ext cx="6538953" cy="11430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en-AU" i="0" kern="0" dirty="0"/>
          </a:p>
          <a:p>
            <a:endParaRPr lang="en-AU" i="0" kern="0" dirty="0"/>
          </a:p>
          <a:p>
            <a:r>
              <a:rPr lang="en-AU" i="0" kern="0" dirty="0"/>
              <a:t>Histologic changes</a:t>
            </a:r>
          </a:p>
        </p:txBody>
      </p:sp>
    </p:spTree>
    <p:extLst>
      <p:ext uri="{BB962C8B-B14F-4D97-AF65-F5344CB8AC3E}">
        <p14:creationId xmlns:p14="http://schemas.microsoft.com/office/powerpoint/2010/main" val="2655364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34" y="210466"/>
            <a:ext cx="8534400" cy="2223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vak 4"/>
          <p:cNvSpPr txBox="1"/>
          <p:nvPr/>
        </p:nvSpPr>
        <p:spPr>
          <a:xfrm>
            <a:off x="1524001" y="6369969"/>
            <a:ext cx="28007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/>
              <a:t>Anesthesiology</a:t>
            </a:r>
            <a:r>
              <a:rPr lang="en-GB" sz="1400" dirty="0"/>
              <a:t> 2017; 126:74-84 </a:t>
            </a:r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E185695E-0E52-4D70-96B4-15F05E4049A9}"/>
              </a:ext>
            </a:extLst>
          </p:cNvPr>
          <p:cNvGrpSpPr/>
          <p:nvPr/>
        </p:nvGrpSpPr>
        <p:grpSpPr>
          <a:xfrm>
            <a:off x="911424" y="1322090"/>
            <a:ext cx="9756576" cy="4077210"/>
            <a:chOff x="-612576" y="1322090"/>
            <a:chExt cx="9756576" cy="4077210"/>
          </a:xfrm>
        </p:grpSpPr>
        <p:sp>
          <p:nvSpPr>
            <p:cNvPr id="6" name="Rechthoek 5"/>
            <p:cNvSpPr/>
            <p:nvPr/>
          </p:nvSpPr>
          <p:spPr bwMode="auto">
            <a:xfrm>
              <a:off x="-612576" y="1340768"/>
              <a:ext cx="9756576" cy="10081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807" y="1322090"/>
              <a:ext cx="3941303" cy="407721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134" y="1925043"/>
            <a:ext cx="4410075" cy="38576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534" y="2403563"/>
            <a:ext cx="4439628" cy="416781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4169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Anesthesia neurotoxicity? </a:t>
            </a:r>
            <a:br>
              <a:rPr lang="en-US" dirty="0"/>
            </a:br>
            <a:r>
              <a:rPr lang="en-US" dirty="0"/>
              <a:t>Experimental research:</a:t>
            </a:r>
          </a:p>
        </p:txBody>
      </p:sp>
      <p:sp>
        <p:nvSpPr>
          <p:cNvPr id="65538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&gt;1000 publications experimental studies</a:t>
            </a:r>
          </a:p>
          <a:p>
            <a:r>
              <a:rPr lang="en-US" dirty="0"/>
              <a:t>Rodents</a:t>
            </a:r>
          </a:p>
          <a:p>
            <a:r>
              <a:rPr lang="en-US" dirty="0"/>
              <a:t>Non-human primates</a:t>
            </a:r>
          </a:p>
          <a:p>
            <a:r>
              <a:rPr lang="en-US" dirty="0"/>
              <a:t>(Almost) all anesthetic drugs</a:t>
            </a:r>
          </a:p>
          <a:p>
            <a:r>
              <a:rPr lang="en-US" dirty="0"/>
              <a:t>Dose and duration dependent</a:t>
            </a:r>
          </a:p>
          <a:p>
            <a:r>
              <a:rPr lang="en-US" dirty="0"/>
              <a:t>Window vulnerability</a:t>
            </a:r>
          </a:p>
          <a:p>
            <a:r>
              <a:rPr lang="en-US" dirty="0"/>
              <a:t>Period? </a:t>
            </a:r>
          </a:p>
          <a:p>
            <a:pPr lvl="1"/>
            <a:r>
              <a:rPr lang="en-US" dirty="0"/>
              <a:t>Younger age</a:t>
            </a:r>
          </a:p>
          <a:p>
            <a:pPr lvl="1"/>
            <a:r>
              <a:rPr lang="en-US" dirty="0"/>
              <a:t>&lt;2-3 year?</a:t>
            </a:r>
          </a:p>
          <a:p>
            <a:r>
              <a:rPr lang="en-US" sz="2400" dirty="0">
                <a:solidFill>
                  <a:srgbClr val="FF0000"/>
                </a:solidFill>
              </a:rPr>
              <a:t>Clinical proof: </a:t>
            </a:r>
            <a:r>
              <a:rPr lang="nl-NL" sz="2400" dirty="0" err="1">
                <a:solidFill>
                  <a:srgbClr val="FF0000"/>
                </a:solidFill>
              </a:rPr>
              <a:t>Clinical</a:t>
            </a:r>
            <a:r>
              <a:rPr lang="nl-NL" sz="2400" dirty="0">
                <a:solidFill>
                  <a:srgbClr val="FF0000"/>
                </a:solidFill>
              </a:rPr>
              <a:t> </a:t>
            </a:r>
            <a:r>
              <a:rPr lang="nl-NL" sz="2400" dirty="0" err="1">
                <a:solidFill>
                  <a:srgbClr val="FF0000"/>
                </a:solidFill>
              </a:rPr>
              <a:t>experiments</a:t>
            </a:r>
            <a:r>
              <a:rPr lang="nl-NL" sz="2400" dirty="0">
                <a:solidFill>
                  <a:srgbClr val="FF0000"/>
                </a:solidFill>
              </a:rPr>
              <a:t>: </a:t>
            </a:r>
            <a:r>
              <a:rPr lang="nl-NL" sz="2400" dirty="0" err="1">
                <a:solidFill>
                  <a:srgbClr val="FF0000"/>
                </a:solidFill>
              </a:rPr>
              <a:t>impossible</a:t>
            </a:r>
            <a:endParaRPr lang="en-US" sz="2400" dirty="0">
              <a:solidFill>
                <a:srgbClr val="FF0000"/>
              </a:solidFill>
            </a:endParaRPr>
          </a:p>
          <a:p>
            <a:pPr lvl="1"/>
            <a:r>
              <a:rPr lang="en-US" sz="2400" dirty="0">
                <a:solidFill>
                  <a:srgbClr val="FF0000"/>
                </a:solidFill>
              </a:rPr>
              <a:t>Cohort studies	</a:t>
            </a:r>
          </a:p>
          <a:p>
            <a:pPr lvl="1"/>
            <a:endParaRPr lang="en-US" sz="2400" dirty="0">
              <a:solidFill>
                <a:srgbClr val="FF0000"/>
              </a:solidFill>
            </a:endParaRPr>
          </a:p>
          <a:p>
            <a:pPr marL="955675" lvl="2" indent="0">
              <a:buNone/>
            </a:pP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4102" name="Picture 6" descr="Afbeeldingsresultaat voor rat pup 7day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112" y="836712"/>
            <a:ext cx="2019248" cy="1763688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Afbeeldingsresultaat voor makaken bab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6295" y="2132856"/>
            <a:ext cx="1763688" cy="1763688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662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1FC4AB-D04D-B33B-A6E8-2379EA50D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often?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8961E9B-78CD-B6FB-A9B3-74ABF31D4B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1 out of 7 children had anesthesia &lt; 3 years</a:t>
            </a:r>
            <a:endParaRPr lang="nl-NL" sz="1200" dirty="0"/>
          </a:p>
          <a:p>
            <a:pPr marL="0" indent="0">
              <a:buNone/>
            </a:pPr>
            <a:endParaRPr lang="nl-NL" altLang="nl-NL" sz="1200" dirty="0"/>
          </a:p>
          <a:p>
            <a:pPr marL="0" indent="0">
              <a:buNone/>
            </a:pPr>
            <a:endParaRPr lang="nl-NL" altLang="nl-NL" sz="1200" dirty="0"/>
          </a:p>
          <a:p>
            <a:pPr marL="0" indent="0">
              <a:buNone/>
            </a:pPr>
            <a:endParaRPr lang="nl-NL" altLang="nl-NL" sz="1200" dirty="0"/>
          </a:p>
          <a:p>
            <a:pPr marL="0" indent="0">
              <a:buNone/>
            </a:pPr>
            <a:endParaRPr lang="nl-NL" altLang="nl-NL" sz="1200" dirty="0"/>
          </a:p>
          <a:p>
            <a:pPr marL="0" indent="0">
              <a:buNone/>
            </a:pPr>
            <a:endParaRPr lang="nl-NL" altLang="nl-NL" sz="1200" dirty="0"/>
          </a:p>
          <a:p>
            <a:pPr marL="0" indent="0">
              <a:buNone/>
            </a:pPr>
            <a:endParaRPr lang="nl-NL" altLang="nl-NL" sz="1200" dirty="0"/>
          </a:p>
          <a:p>
            <a:pPr marL="0" indent="0">
              <a:buNone/>
            </a:pPr>
            <a:endParaRPr lang="nl-NL" altLang="nl-NL" sz="1200" dirty="0"/>
          </a:p>
          <a:p>
            <a:pPr marL="0" indent="0">
              <a:buNone/>
            </a:pPr>
            <a:endParaRPr lang="nl-NL" altLang="nl-NL" sz="1200" dirty="0"/>
          </a:p>
          <a:p>
            <a:pPr marL="0" indent="0">
              <a:buNone/>
            </a:pPr>
            <a:endParaRPr lang="nl-NL" altLang="nl-NL" sz="1200" dirty="0"/>
          </a:p>
          <a:p>
            <a:pPr marL="0" indent="0">
              <a:buNone/>
            </a:pPr>
            <a:r>
              <a:rPr lang="nl-NL" altLang="nl-NL" sz="1800" dirty="0" err="1"/>
              <a:t>Shi</a:t>
            </a:r>
            <a:r>
              <a:rPr lang="nl-NL" altLang="nl-NL" sz="1800" dirty="0"/>
              <a:t> et al. </a:t>
            </a:r>
            <a:r>
              <a:rPr lang="nl-NL" altLang="nl-NL" sz="1800" dirty="0" err="1"/>
              <a:t>Ped</a:t>
            </a:r>
            <a:r>
              <a:rPr lang="nl-NL" altLang="nl-NL" sz="1800" dirty="0"/>
              <a:t> </a:t>
            </a:r>
            <a:r>
              <a:rPr lang="nl-NL" altLang="nl-NL" sz="1800" dirty="0" err="1"/>
              <a:t>Anesth</a:t>
            </a:r>
            <a:r>
              <a:rPr lang="nl-NL" altLang="nl-NL" sz="1800" dirty="0"/>
              <a:t>, 2018: </a:t>
            </a:r>
            <a:r>
              <a:rPr lang="nl-NL" sz="2000" dirty="0"/>
              <a:t>513-519</a:t>
            </a:r>
            <a:r>
              <a:rPr lang="nl-NL" altLang="nl-NL" sz="2000" dirty="0"/>
              <a:t> 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E451CDE-798D-4356-E879-8797BC94C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974" y="2478224"/>
            <a:ext cx="6398682" cy="4191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60789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0483" name="Tijdelijke aanduiding voor inhoud 2"/>
          <p:cNvSpPr>
            <a:spLocks noGrp="1"/>
          </p:cNvSpPr>
          <p:nvPr>
            <p:ph idx="1"/>
          </p:nvPr>
        </p:nvSpPr>
        <p:spPr>
          <a:xfrm>
            <a:off x="890736" y="1823404"/>
            <a:ext cx="8229600" cy="4525963"/>
          </a:xfrm>
        </p:spPr>
        <p:txBody>
          <a:bodyPr/>
          <a:lstStyle/>
          <a:p>
            <a:r>
              <a:rPr lang="en-US" altLang="en-US" dirty="0"/>
              <a:t>383 inguinal hernia (&lt; 3 </a:t>
            </a:r>
            <a:r>
              <a:rPr lang="en-US" altLang="en-US" dirty="0" err="1"/>
              <a:t>yr</a:t>
            </a:r>
            <a:r>
              <a:rPr lang="en-US" altLang="en-US" dirty="0"/>
              <a:t>) vs 5050 matched controls in NY</a:t>
            </a:r>
          </a:p>
          <a:p>
            <a:r>
              <a:rPr lang="en-US" altLang="en-US" dirty="0"/>
              <a:t>Behavioral and developmental disorders:</a:t>
            </a:r>
          </a:p>
          <a:p>
            <a:pPr lvl="1"/>
            <a:r>
              <a:rPr lang="en-US" altLang="en-US" dirty="0"/>
              <a:t>4,4 % (exposure group) vs 1,2 % (control group)</a:t>
            </a:r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</p:txBody>
      </p:sp>
      <p:pic>
        <p:nvPicPr>
          <p:cNvPr id="2048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36" y="146733"/>
            <a:ext cx="8964612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936" y="3140918"/>
            <a:ext cx="6462720" cy="3312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hoek 1"/>
          <p:cNvSpPr/>
          <p:nvPr/>
        </p:nvSpPr>
        <p:spPr>
          <a:xfrm>
            <a:off x="7140368" y="6381329"/>
            <a:ext cx="41402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400" dirty="0"/>
              <a:t>J </a:t>
            </a:r>
            <a:r>
              <a:rPr lang="nl-NL" sz="1400" dirty="0" err="1"/>
              <a:t>Neurosurg</a:t>
            </a:r>
            <a:r>
              <a:rPr lang="nl-NL" sz="1400" dirty="0"/>
              <a:t> </a:t>
            </a:r>
            <a:r>
              <a:rPr lang="nl-NL" sz="1400" dirty="0" err="1"/>
              <a:t>Anesthesiol</a:t>
            </a:r>
            <a:r>
              <a:rPr lang="nl-NL" sz="1400" dirty="0"/>
              <a:t> 2009;21:286–291</a:t>
            </a:r>
          </a:p>
        </p:txBody>
      </p:sp>
    </p:spTree>
    <p:extLst>
      <p:ext uri="{BB962C8B-B14F-4D97-AF65-F5344CB8AC3E}">
        <p14:creationId xmlns:p14="http://schemas.microsoft.com/office/powerpoint/2010/main" val="32991623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 14"/>
          <p:cNvSpPr/>
          <p:nvPr/>
        </p:nvSpPr>
        <p:spPr>
          <a:xfrm>
            <a:off x="1524000" y="0"/>
            <a:ext cx="9144000" cy="13144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dirty="0"/>
          </a:p>
        </p:txBody>
      </p:sp>
      <p:sp>
        <p:nvSpPr>
          <p:cNvPr id="7885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885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472" y="105273"/>
            <a:ext cx="8667750" cy="234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jdelijke aanduiding voor inhoud 2"/>
          <p:cNvSpPr txBox="1">
            <a:spLocks/>
          </p:cNvSpPr>
          <p:nvPr/>
        </p:nvSpPr>
        <p:spPr bwMode="auto">
          <a:xfrm>
            <a:off x="1609725" y="2338536"/>
            <a:ext cx="5791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nl-NL" sz="1900" i="0" kern="0" dirty="0">
                <a:solidFill>
                  <a:schemeClr val="tx1"/>
                </a:solidFill>
                <a:latin typeface="+mn-lt"/>
              </a:rPr>
              <a:t>Cohort studie </a:t>
            </a:r>
            <a:r>
              <a:rPr lang="nl-NL" sz="1900" i="0" kern="0" dirty="0" err="1">
                <a:solidFill>
                  <a:schemeClr val="tx1"/>
                </a:solidFill>
                <a:latin typeface="+mn-lt"/>
              </a:rPr>
              <a:t>Rochester</a:t>
            </a:r>
            <a:r>
              <a:rPr lang="nl-NL" sz="1900" i="0" kern="0" dirty="0">
                <a:solidFill>
                  <a:schemeClr val="tx1"/>
                </a:solidFill>
                <a:latin typeface="+mn-lt"/>
              </a:rPr>
              <a:t> </a:t>
            </a:r>
            <a:r>
              <a:rPr lang="nl-NL" sz="1900" i="0" kern="0" dirty="0" err="1">
                <a:solidFill>
                  <a:schemeClr val="tx1"/>
                </a:solidFill>
                <a:latin typeface="+mn-lt"/>
              </a:rPr>
              <a:t>Minesota</a:t>
            </a:r>
            <a:endParaRPr lang="nl-NL" sz="1900" i="0" kern="0" dirty="0">
              <a:solidFill>
                <a:schemeClr val="tx1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nl-NL" sz="1900" i="0" kern="0" dirty="0" err="1">
                <a:solidFill>
                  <a:schemeClr val="tx1"/>
                </a:solidFill>
                <a:latin typeface="+mn-lt"/>
              </a:rPr>
              <a:t>Exposed</a:t>
            </a:r>
            <a:r>
              <a:rPr lang="nl-NL" sz="1900" i="0" kern="0" dirty="0">
                <a:solidFill>
                  <a:schemeClr val="tx1"/>
                </a:solidFill>
                <a:latin typeface="+mn-lt"/>
              </a:rPr>
              <a:t> </a:t>
            </a:r>
            <a:r>
              <a:rPr lang="nl-NL" sz="1900" i="0" kern="0" dirty="0" err="1">
                <a:solidFill>
                  <a:schemeClr val="tx1"/>
                </a:solidFill>
                <a:latin typeface="+mn-lt"/>
              </a:rPr>
              <a:t>to</a:t>
            </a:r>
            <a:r>
              <a:rPr lang="nl-NL" sz="1900" i="0" kern="0" dirty="0">
                <a:solidFill>
                  <a:schemeClr val="tx1"/>
                </a:solidFill>
                <a:latin typeface="+mn-lt"/>
              </a:rPr>
              <a:t> anaesthesia n= 350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nl-NL" sz="1900" i="0" kern="0" dirty="0">
                <a:solidFill>
                  <a:schemeClr val="tx1"/>
                </a:solidFill>
                <a:latin typeface="+mn-lt"/>
              </a:rPr>
              <a:t>Controls: n= 700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nl-NL" sz="1900" i="0" kern="0" dirty="0">
                <a:solidFill>
                  <a:schemeClr val="tx1"/>
                </a:solidFill>
                <a:latin typeface="+mn-lt"/>
              </a:rPr>
              <a:t>Multivariate analysis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  <a:defRPr/>
            </a:pPr>
            <a:r>
              <a:rPr lang="nl-NL" sz="1900" b="1" i="0" kern="0" dirty="0">
                <a:solidFill>
                  <a:schemeClr val="tx1"/>
                </a:solidFill>
                <a:latin typeface="+mn-lt"/>
              </a:rPr>
              <a:t>Learning </a:t>
            </a:r>
            <a:r>
              <a:rPr lang="nl-NL" sz="1900" b="1" i="0" kern="0" dirty="0" err="1">
                <a:solidFill>
                  <a:schemeClr val="tx1"/>
                </a:solidFill>
                <a:latin typeface="+mn-lt"/>
              </a:rPr>
              <a:t>disabilities</a:t>
            </a:r>
            <a:r>
              <a:rPr lang="nl-NL" sz="1900" b="1" i="0" kern="0" dirty="0">
                <a:solidFill>
                  <a:schemeClr val="tx1"/>
                </a:solidFill>
                <a:latin typeface="+mn-lt"/>
              </a:rPr>
              <a:t>: LD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  <a:defRPr/>
            </a:pPr>
            <a:r>
              <a:rPr lang="nl-NL" sz="1900" i="0" kern="0" dirty="0" err="1">
                <a:solidFill>
                  <a:schemeClr val="tx1"/>
                </a:solidFill>
                <a:latin typeface="+mn-lt"/>
              </a:rPr>
              <a:t>Emotional</a:t>
            </a:r>
            <a:r>
              <a:rPr lang="nl-NL" sz="1900" i="0" kern="0" dirty="0">
                <a:solidFill>
                  <a:schemeClr val="tx1"/>
                </a:solidFill>
                <a:latin typeface="+mn-lt"/>
              </a:rPr>
              <a:t> en </a:t>
            </a:r>
            <a:r>
              <a:rPr lang="nl-NL" sz="1900" i="0" kern="0" dirty="0" err="1">
                <a:solidFill>
                  <a:schemeClr val="tx1"/>
                </a:solidFill>
                <a:latin typeface="+mn-lt"/>
              </a:rPr>
              <a:t>behaviour</a:t>
            </a:r>
            <a:r>
              <a:rPr lang="nl-NL" sz="1900" i="0" kern="0" dirty="0">
                <a:solidFill>
                  <a:schemeClr val="tx1"/>
                </a:solidFill>
                <a:latin typeface="+mn-lt"/>
              </a:rPr>
              <a:t> disorders: IEP-EBD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  <a:defRPr/>
            </a:pPr>
            <a:r>
              <a:rPr lang="nl-NL" sz="1900" b="1" i="0" kern="0" dirty="0" err="1">
                <a:solidFill>
                  <a:schemeClr val="tx1"/>
                </a:solidFill>
                <a:latin typeface="+mn-lt"/>
              </a:rPr>
              <a:t>Speak</a:t>
            </a:r>
            <a:r>
              <a:rPr lang="nl-NL" sz="1900" b="1" i="0" kern="0" dirty="0">
                <a:solidFill>
                  <a:schemeClr val="tx1"/>
                </a:solidFill>
                <a:latin typeface="+mn-lt"/>
              </a:rPr>
              <a:t> </a:t>
            </a:r>
            <a:r>
              <a:rPr lang="nl-NL" sz="1900" b="1" i="0" kern="0" dirty="0" err="1">
                <a:solidFill>
                  <a:schemeClr val="tx1"/>
                </a:solidFill>
                <a:latin typeface="+mn-lt"/>
              </a:rPr>
              <a:t>and</a:t>
            </a:r>
            <a:r>
              <a:rPr lang="nl-NL" sz="1900" b="1" i="0" kern="0" dirty="0">
                <a:solidFill>
                  <a:schemeClr val="tx1"/>
                </a:solidFill>
                <a:latin typeface="+mn-lt"/>
              </a:rPr>
              <a:t> </a:t>
            </a:r>
            <a:r>
              <a:rPr lang="nl-NL" sz="1900" b="1" i="0" kern="0" dirty="0" err="1">
                <a:solidFill>
                  <a:schemeClr val="tx1"/>
                </a:solidFill>
                <a:latin typeface="+mn-lt"/>
              </a:rPr>
              <a:t>language</a:t>
            </a:r>
            <a:r>
              <a:rPr lang="nl-NL" sz="1900" b="1" i="0" kern="0" dirty="0">
                <a:solidFill>
                  <a:schemeClr val="tx1"/>
                </a:solidFill>
                <a:latin typeface="+mn-lt"/>
              </a:rPr>
              <a:t>: IEP-SL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nl-NL" sz="1900" i="0" kern="0" dirty="0">
                <a:solidFill>
                  <a:schemeClr val="tx1"/>
                </a:solidFill>
                <a:latin typeface="+mn-lt"/>
              </a:rPr>
              <a:t>Multiple </a:t>
            </a:r>
            <a:r>
              <a:rPr lang="nl-NL" sz="1900" i="0" kern="0" dirty="0" err="1">
                <a:solidFill>
                  <a:schemeClr val="tx1"/>
                </a:solidFill>
                <a:latin typeface="+mn-lt"/>
              </a:rPr>
              <a:t>exposures</a:t>
            </a:r>
            <a:r>
              <a:rPr lang="nl-NL" sz="1900" i="0" kern="0" dirty="0">
                <a:solidFill>
                  <a:schemeClr val="tx1"/>
                </a:solidFill>
                <a:latin typeface="+mn-lt"/>
              </a:rPr>
              <a:t>: 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  <a:defRPr/>
            </a:pPr>
            <a:r>
              <a:rPr lang="nl-NL" sz="1900" b="1" i="0" kern="0" dirty="0">
                <a:solidFill>
                  <a:schemeClr val="tx1"/>
                </a:solidFill>
                <a:latin typeface="+mn-lt"/>
              </a:rPr>
              <a:t>LD: HR 2.12 (1.26-3.54)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  <a:defRPr/>
            </a:pPr>
            <a:r>
              <a:rPr lang="nl-NL" sz="1900" i="0" kern="0" dirty="0">
                <a:solidFill>
                  <a:schemeClr val="tx1"/>
                </a:solidFill>
                <a:latin typeface="+mn-lt"/>
              </a:rPr>
              <a:t>IEP-EBI: 0.00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  <a:defRPr/>
            </a:pPr>
            <a:r>
              <a:rPr lang="nl-NL" sz="1900" b="1" i="0" kern="0" dirty="0">
                <a:solidFill>
                  <a:schemeClr val="tx1"/>
                </a:solidFill>
                <a:latin typeface="+mn-lt"/>
              </a:rPr>
              <a:t>IEP-SL: 4.76 (2.48 – 9.12)</a:t>
            </a:r>
          </a:p>
          <a:p>
            <a:pPr>
              <a:spcBef>
                <a:spcPct val="20000"/>
              </a:spcBef>
              <a:defRPr/>
            </a:pPr>
            <a:endParaRPr lang="nl-NL" sz="1400" i="0" kern="0" dirty="0">
              <a:solidFill>
                <a:schemeClr val="tx1"/>
              </a:solidFill>
              <a:latin typeface="+mn-lt"/>
            </a:endParaRPr>
          </a:p>
          <a:p>
            <a:pPr>
              <a:spcBef>
                <a:spcPct val="20000"/>
              </a:spcBef>
              <a:defRPr/>
            </a:pPr>
            <a:r>
              <a:rPr lang="nl-NL" sz="1400" kern="0" dirty="0" err="1">
                <a:solidFill>
                  <a:schemeClr val="tx1"/>
                </a:solidFill>
                <a:latin typeface="+mn-lt"/>
              </a:rPr>
              <a:t>Anesthesiology</a:t>
            </a:r>
            <a:r>
              <a:rPr lang="nl-NL" sz="1400" kern="0" dirty="0">
                <a:solidFill>
                  <a:schemeClr val="tx1"/>
                </a:solidFill>
                <a:latin typeface="+mn-lt"/>
              </a:rPr>
              <a:t> 2009 &amp; </a:t>
            </a:r>
            <a:r>
              <a:rPr lang="nl-NL" sz="1400" kern="0" dirty="0" err="1">
                <a:solidFill>
                  <a:schemeClr val="tx1"/>
                </a:solidFill>
                <a:latin typeface="+mn-lt"/>
              </a:rPr>
              <a:t>Pediatrics</a:t>
            </a:r>
            <a:r>
              <a:rPr lang="nl-NL" sz="1400" kern="0" dirty="0">
                <a:solidFill>
                  <a:schemeClr val="tx1"/>
                </a:solidFill>
                <a:latin typeface="+mn-lt"/>
              </a:rPr>
              <a:t> 2011: 128</a:t>
            </a:r>
            <a:endParaRPr lang="nl-NL" sz="1600" kern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Rechthoek 10"/>
          <p:cNvSpPr/>
          <p:nvPr/>
        </p:nvSpPr>
        <p:spPr>
          <a:xfrm>
            <a:off x="551384" y="1624161"/>
            <a:ext cx="701992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dirty="0"/>
          </a:p>
        </p:txBody>
      </p:sp>
      <p:pic>
        <p:nvPicPr>
          <p:cNvPr id="7885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81982" y="1724082"/>
            <a:ext cx="3151187" cy="616427"/>
          </a:xfrm>
        </p:spPr>
      </p:pic>
      <p:pic>
        <p:nvPicPr>
          <p:cNvPr id="7885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00925" y="1250951"/>
            <a:ext cx="3151188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6" name="Tekstvak 11"/>
          <p:cNvSpPr txBox="1">
            <a:spLocks noChangeArrowheads="1"/>
          </p:cNvSpPr>
          <p:nvPr/>
        </p:nvSpPr>
        <p:spPr bwMode="auto">
          <a:xfrm>
            <a:off x="9921875" y="2303463"/>
            <a:ext cx="51328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/>
              <a:t>LD</a:t>
            </a:r>
          </a:p>
        </p:txBody>
      </p:sp>
      <p:sp>
        <p:nvSpPr>
          <p:cNvPr id="78857" name="Tekstvak 12"/>
          <p:cNvSpPr txBox="1">
            <a:spLocks noChangeArrowheads="1"/>
          </p:cNvSpPr>
          <p:nvPr/>
        </p:nvSpPr>
        <p:spPr bwMode="auto">
          <a:xfrm>
            <a:off x="9291639" y="3294063"/>
            <a:ext cx="121219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/>
              <a:t>IEP-EBD</a:t>
            </a:r>
          </a:p>
        </p:txBody>
      </p:sp>
      <p:sp>
        <p:nvSpPr>
          <p:cNvPr id="78858" name="Tekstvak 13"/>
          <p:cNvSpPr txBox="1">
            <a:spLocks noChangeArrowheads="1"/>
          </p:cNvSpPr>
          <p:nvPr/>
        </p:nvSpPr>
        <p:spPr bwMode="auto">
          <a:xfrm>
            <a:off x="9410701" y="5129213"/>
            <a:ext cx="99738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/>
              <a:t>IEP-SL</a:t>
            </a:r>
          </a:p>
        </p:txBody>
      </p:sp>
    </p:spTree>
    <p:extLst>
      <p:ext uri="{BB962C8B-B14F-4D97-AF65-F5344CB8AC3E}">
        <p14:creationId xmlns:p14="http://schemas.microsoft.com/office/powerpoint/2010/main" val="101798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233292"/>
            <a:ext cx="6991350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152" y="1004036"/>
            <a:ext cx="4312710" cy="5638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211939" y="6255376"/>
            <a:ext cx="2326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err="1"/>
              <a:t>Anesthesiology</a:t>
            </a:r>
            <a:r>
              <a:rPr lang="en-GB" sz="1800" dirty="0"/>
              <a:t> 2017</a:t>
            </a:r>
          </a:p>
        </p:txBody>
      </p:sp>
    </p:spTree>
    <p:extLst>
      <p:ext uri="{BB962C8B-B14F-4D97-AF65-F5344CB8AC3E}">
        <p14:creationId xmlns:p14="http://schemas.microsoft.com/office/powerpoint/2010/main" val="27208748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3" y="1"/>
            <a:ext cx="7577485" cy="1758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kstvak 5"/>
          <p:cNvSpPr txBox="1"/>
          <p:nvPr/>
        </p:nvSpPr>
        <p:spPr>
          <a:xfrm>
            <a:off x="9019647" y="1028890"/>
            <a:ext cx="13225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/>
              <a:t>J </a:t>
            </a:r>
            <a:r>
              <a:rPr lang="en-AU" sz="1400" dirty="0" err="1"/>
              <a:t>Anesth</a:t>
            </a:r>
            <a:r>
              <a:rPr lang="en-AU" sz="1400" dirty="0"/>
              <a:t> 2015</a:t>
            </a:r>
          </a:p>
        </p:txBody>
      </p:sp>
      <p:pic>
        <p:nvPicPr>
          <p:cNvPr id="307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090" y="1758934"/>
            <a:ext cx="7549820" cy="4982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kstvak 7"/>
          <p:cNvSpPr txBox="1"/>
          <p:nvPr/>
        </p:nvSpPr>
        <p:spPr>
          <a:xfrm>
            <a:off x="3215680" y="1844824"/>
            <a:ext cx="1326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/>
              <a:t>exposure</a:t>
            </a:r>
          </a:p>
        </p:txBody>
      </p:sp>
    </p:spTree>
    <p:extLst>
      <p:ext uri="{BB962C8B-B14F-4D97-AF65-F5344CB8AC3E}">
        <p14:creationId xmlns:p14="http://schemas.microsoft.com/office/powerpoint/2010/main" val="3363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More recent cohort studies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Control confounders</a:t>
            </a:r>
          </a:p>
          <a:p>
            <a:endParaRPr lang="en-GB" dirty="0"/>
          </a:p>
          <a:p>
            <a:r>
              <a:rPr lang="en-GB" dirty="0"/>
              <a:t>Region &amp; nation wide cohorts</a:t>
            </a:r>
          </a:p>
          <a:p>
            <a:r>
              <a:rPr lang="en-GB" dirty="0"/>
              <a:t>Linking </a:t>
            </a:r>
          </a:p>
          <a:p>
            <a:pPr lvl="1"/>
            <a:r>
              <a:rPr lang="en-GB" dirty="0"/>
              <a:t>Hospital data</a:t>
            </a:r>
          </a:p>
          <a:p>
            <a:pPr lvl="1"/>
            <a:r>
              <a:rPr lang="en-GB" dirty="0"/>
              <a:t>Insurance companies</a:t>
            </a:r>
          </a:p>
          <a:p>
            <a:pPr lvl="1"/>
            <a:r>
              <a:rPr lang="en-GB" dirty="0"/>
              <a:t>School performance</a:t>
            </a:r>
          </a:p>
          <a:p>
            <a:pPr lvl="1"/>
            <a:r>
              <a:rPr lang="en-GB" dirty="0"/>
              <a:t>…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198" y="2577954"/>
            <a:ext cx="4719283" cy="4019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00221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64" y="209912"/>
            <a:ext cx="9036496" cy="1994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50912" y="2348880"/>
            <a:ext cx="8534400" cy="4195936"/>
          </a:xfrm>
        </p:spPr>
        <p:txBody>
          <a:bodyPr/>
          <a:lstStyle/>
          <a:p>
            <a:r>
              <a:rPr lang="en-GB" b="1" i="1" dirty="0"/>
              <a:t>Nationwide</a:t>
            </a:r>
            <a:r>
              <a:rPr lang="en-GB" dirty="0"/>
              <a:t> cohort study among all children born in Sweden between January 1973 and December 1993 </a:t>
            </a:r>
          </a:p>
          <a:p>
            <a:pPr lvl="1"/>
            <a:r>
              <a:rPr lang="en-GB" dirty="0"/>
              <a:t>n= 159 619</a:t>
            </a:r>
          </a:p>
          <a:p>
            <a:pPr fontAlgn="t"/>
            <a:r>
              <a:rPr lang="en-GB" dirty="0" err="1"/>
              <a:t>Anesthesia</a:t>
            </a:r>
            <a:r>
              <a:rPr lang="en-GB" dirty="0"/>
              <a:t> and surgery before age 4 years: </a:t>
            </a:r>
          </a:p>
          <a:p>
            <a:pPr lvl="1" fontAlgn="t"/>
            <a:r>
              <a:rPr lang="en-GB" dirty="0">
                <a:latin typeface="+mj-lt"/>
              </a:rPr>
              <a:t>n= 33 514</a:t>
            </a:r>
          </a:p>
          <a:p>
            <a:endParaRPr lang="en-GB" dirty="0"/>
          </a:p>
          <a:p>
            <a:r>
              <a:rPr lang="en-GB" dirty="0"/>
              <a:t>Academic and cognitive performance indexed by school grades at age 16 years and IQ test scores at military conscription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9105135" y="1186074"/>
            <a:ext cx="14732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JAMA Ped 2016</a:t>
            </a:r>
          </a:p>
        </p:txBody>
      </p:sp>
    </p:spTree>
    <p:extLst>
      <p:ext uri="{BB962C8B-B14F-4D97-AF65-F5344CB8AC3E}">
        <p14:creationId xmlns:p14="http://schemas.microsoft.com/office/powerpoint/2010/main" val="33355695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School performance:</a:t>
            </a:r>
          </a:p>
          <a:p>
            <a:endParaRPr lang="en-GB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95" b="32533"/>
          <a:stretch/>
        </p:blipFill>
        <p:spPr bwMode="auto">
          <a:xfrm>
            <a:off x="406400" y="304800"/>
            <a:ext cx="9036496" cy="968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9108904" y="673136"/>
            <a:ext cx="14732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JAMA Ped 2016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961" y="1897246"/>
            <a:ext cx="8694499" cy="3908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hoek 4"/>
          <p:cNvSpPr/>
          <p:nvPr/>
        </p:nvSpPr>
        <p:spPr bwMode="auto">
          <a:xfrm>
            <a:off x="1703512" y="2564904"/>
            <a:ext cx="7848872" cy="36004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29253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1" y="1772816"/>
            <a:ext cx="8665723" cy="317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School performance: relation non-surgical variables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Conclusion:</a:t>
            </a:r>
          </a:p>
          <a:p>
            <a:r>
              <a:rPr lang="en-GB" dirty="0"/>
              <a:t>Exposure to </a:t>
            </a:r>
            <a:r>
              <a:rPr lang="en-GB" dirty="0" err="1"/>
              <a:t>anesthesia</a:t>
            </a:r>
            <a:r>
              <a:rPr lang="en-GB" dirty="0"/>
              <a:t> &lt; 4 is associated with small difference in academic performance or cognitive performance</a:t>
            </a:r>
          </a:p>
          <a:p>
            <a:r>
              <a:rPr lang="en-GB" dirty="0"/>
              <a:t>“The magnitude of this association should be interpreted in light of potential adverse effects of postponing surgery”</a:t>
            </a:r>
          </a:p>
          <a:p>
            <a:endParaRPr lang="en-GB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95" b="32533"/>
          <a:stretch/>
        </p:blipFill>
        <p:spPr bwMode="auto">
          <a:xfrm>
            <a:off x="286327" y="342528"/>
            <a:ext cx="9036496" cy="968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6960096" y="867022"/>
            <a:ext cx="14732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JAMA Ped 2016</a:t>
            </a:r>
          </a:p>
        </p:txBody>
      </p:sp>
      <p:sp>
        <p:nvSpPr>
          <p:cNvPr id="7" name="Rechthoek 6"/>
          <p:cNvSpPr/>
          <p:nvPr/>
        </p:nvSpPr>
        <p:spPr bwMode="auto">
          <a:xfrm>
            <a:off x="1703512" y="2420888"/>
            <a:ext cx="8142003" cy="864096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Rechthoek 7"/>
          <p:cNvSpPr/>
          <p:nvPr/>
        </p:nvSpPr>
        <p:spPr bwMode="auto">
          <a:xfrm>
            <a:off x="1699867" y="3933056"/>
            <a:ext cx="8145649" cy="36004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9477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285DA109-3C51-4CEC-BBC0-82D5335766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3" y="104706"/>
            <a:ext cx="8676456" cy="1956143"/>
          </a:xfrm>
          <a:prstGeom prst="rect">
            <a:avLst/>
          </a:prstGeom>
        </p:spPr>
      </p:pic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F5AB9F9C-C2AF-4F1F-B8F4-179C107717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4031" y="3068960"/>
            <a:ext cx="2448272" cy="3331840"/>
          </a:xfrm>
        </p:spPr>
        <p:txBody>
          <a:bodyPr/>
          <a:lstStyle/>
          <a:p>
            <a:pPr marL="0" indent="0">
              <a:buNone/>
            </a:pPr>
            <a:r>
              <a:rPr lang="en-US" sz="1600" b="1" dirty="0"/>
              <a:t>Evidence association:</a:t>
            </a:r>
          </a:p>
          <a:p>
            <a:pPr marL="179388" indent="269875">
              <a:buNone/>
            </a:pPr>
            <a:r>
              <a:rPr lang="en-US" sz="1600" dirty="0"/>
              <a:t>Single &amp; multiple</a:t>
            </a:r>
          </a:p>
          <a:p>
            <a:pPr marL="179388" indent="269875">
              <a:buNone/>
            </a:pPr>
            <a:r>
              <a:rPr lang="en-US" sz="1600" dirty="0"/>
              <a:t>Multiple only</a:t>
            </a:r>
          </a:p>
          <a:p>
            <a:pPr marL="179388" indent="269875">
              <a:buNone/>
            </a:pPr>
            <a:r>
              <a:rPr lang="en-US" sz="1600" dirty="0"/>
              <a:t>No</a:t>
            </a:r>
            <a:endParaRPr lang="nl-NL" sz="1600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DABB164D-8428-41A8-A57C-0717B1F05B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1740"/>
          <a:stretch/>
        </p:blipFill>
        <p:spPr>
          <a:xfrm>
            <a:off x="47328" y="2273183"/>
            <a:ext cx="4392487" cy="4333898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661074E1-6E96-49ED-A9B8-0D65AA9F77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9208" r="48574"/>
          <a:stretch/>
        </p:blipFill>
        <p:spPr>
          <a:xfrm>
            <a:off x="4367808" y="2117819"/>
            <a:ext cx="2088231" cy="2805222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FFD940B6-F7FD-4B30-A8FA-8192C782AC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459" t="57370" b="19398"/>
          <a:stretch/>
        </p:blipFill>
        <p:spPr>
          <a:xfrm>
            <a:off x="4292095" y="4997694"/>
            <a:ext cx="2019929" cy="1671666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BF30D652-E7AA-494B-BBE0-87B6BF2917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185903" y="3429000"/>
            <a:ext cx="248875" cy="259696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A62EF9DC-F487-4E9A-ABC0-8B9D0358C8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8414" y="3829662"/>
            <a:ext cx="323850" cy="219075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49373A12-C719-4B17-8AC0-8F4B35F7FB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61209" y="4189701"/>
            <a:ext cx="257175" cy="20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3301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anesthesia dangerous for the brain?</a:t>
            </a:r>
          </a:p>
        </p:txBody>
      </p:sp>
      <p:sp>
        <p:nvSpPr>
          <p:cNvPr id="4" name="Is anesthesia dangerous for the brain?"/>
          <p:cNvSpPr txBox="1"/>
          <p:nvPr/>
        </p:nvSpPr>
        <p:spPr>
          <a:xfrm>
            <a:off x="3910831" y="627234"/>
            <a:ext cx="54166" cy="346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3600" b="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endParaRPr sz="1898" dirty="0"/>
          </a:p>
        </p:txBody>
      </p:sp>
      <p:grpSp>
        <p:nvGrpSpPr>
          <p:cNvPr id="5" name="Group"/>
          <p:cNvGrpSpPr/>
          <p:nvPr/>
        </p:nvGrpSpPr>
        <p:grpSpPr>
          <a:xfrm>
            <a:off x="3237252" y="2032865"/>
            <a:ext cx="5709183" cy="3722805"/>
            <a:chOff x="0" y="875425"/>
            <a:chExt cx="10826301" cy="5294654"/>
          </a:xfrm>
        </p:grpSpPr>
        <p:sp>
          <p:nvSpPr>
            <p:cNvPr id="7" name="Potential contributing factors"/>
            <p:cNvSpPr txBox="1"/>
            <p:nvPr/>
          </p:nvSpPr>
          <p:spPr>
            <a:xfrm>
              <a:off x="3162883" y="875425"/>
              <a:ext cx="4500534" cy="3653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6789" tIns="26789" rIns="26789" bIns="26789" numCol="1" anchor="ctr">
              <a:spAutoFit/>
            </a:bodyPr>
            <a:lstStyle>
              <a:lvl1pPr>
                <a:defRPr sz="2500" b="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r>
                <a:rPr sz="1318"/>
                <a:t>Potential contributing factors</a:t>
              </a:r>
            </a:p>
          </p:txBody>
        </p:sp>
        <p:sp>
          <p:nvSpPr>
            <p:cNvPr id="8" name="drugs?"/>
            <p:cNvSpPr txBox="1"/>
            <p:nvPr/>
          </p:nvSpPr>
          <p:spPr>
            <a:xfrm>
              <a:off x="7881909" y="2149537"/>
              <a:ext cx="2371843" cy="36538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6789" tIns="26789" rIns="26789" bIns="26789" numCol="1" anchor="ctr">
              <a:spAutoFit/>
            </a:bodyPr>
            <a:lstStyle>
              <a:lvl1pPr>
                <a:defRPr sz="2500" b="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 algn="ctr"/>
              <a:r>
                <a:rPr sz="1318"/>
                <a:t>drugs?</a:t>
              </a:r>
            </a:p>
          </p:txBody>
        </p:sp>
        <p:sp>
          <p:nvSpPr>
            <p:cNvPr id="9" name="anesthesia management?"/>
            <p:cNvSpPr txBox="1"/>
            <p:nvPr/>
          </p:nvSpPr>
          <p:spPr>
            <a:xfrm>
              <a:off x="3147529" y="2149537"/>
              <a:ext cx="4500534" cy="3653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6789" tIns="26789" rIns="26789" bIns="26789" numCol="1" anchor="ctr">
              <a:spAutoFit/>
            </a:bodyPr>
            <a:lstStyle>
              <a:lvl1pPr>
                <a:defRPr sz="2500" b="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 algn="ctr"/>
              <a:r>
                <a:rPr sz="1318"/>
                <a:t>anesthesia management?</a:t>
              </a:r>
            </a:p>
          </p:txBody>
        </p:sp>
        <p:sp>
          <p:nvSpPr>
            <p:cNvPr id="10" name="surgery?"/>
            <p:cNvSpPr txBox="1"/>
            <p:nvPr/>
          </p:nvSpPr>
          <p:spPr>
            <a:xfrm>
              <a:off x="0" y="2149537"/>
              <a:ext cx="3516939" cy="3653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6789" tIns="26789" rIns="26789" bIns="26789" numCol="1" anchor="ctr">
              <a:spAutoFit/>
            </a:bodyPr>
            <a:lstStyle>
              <a:lvl1pPr>
                <a:defRPr sz="2500" b="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 algn="ctr"/>
              <a:r>
                <a:rPr sz="1318" dirty="0"/>
                <a:t>surgery?</a:t>
              </a:r>
            </a:p>
          </p:txBody>
        </p:sp>
        <p:sp>
          <p:nvSpPr>
            <p:cNvPr id="11" name="Line"/>
            <p:cNvSpPr/>
            <p:nvPr/>
          </p:nvSpPr>
          <p:spPr>
            <a:xfrm>
              <a:off x="1753973" y="1695175"/>
              <a:ext cx="7329507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>
                <a:defRPr b="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794"/>
            </a:p>
          </p:txBody>
        </p:sp>
        <p:sp>
          <p:nvSpPr>
            <p:cNvPr id="12" name="Line"/>
            <p:cNvSpPr/>
            <p:nvPr/>
          </p:nvSpPr>
          <p:spPr>
            <a:xfrm flipV="1">
              <a:off x="5413149" y="1460031"/>
              <a:ext cx="1" cy="21986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>
                <a:defRPr b="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794"/>
            </a:p>
          </p:txBody>
        </p:sp>
        <p:sp>
          <p:nvSpPr>
            <p:cNvPr id="13" name="Line"/>
            <p:cNvSpPr/>
            <p:nvPr/>
          </p:nvSpPr>
          <p:spPr>
            <a:xfrm flipV="1">
              <a:off x="5413149" y="1694976"/>
              <a:ext cx="1" cy="21986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>
                <a:defRPr b="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794"/>
            </a:p>
          </p:txBody>
        </p:sp>
        <p:sp>
          <p:nvSpPr>
            <p:cNvPr id="14" name="Line"/>
            <p:cNvSpPr/>
            <p:nvPr/>
          </p:nvSpPr>
          <p:spPr>
            <a:xfrm flipV="1">
              <a:off x="9067831" y="1694976"/>
              <a:ext cx="1" cy="21986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>
                <a:defRPr b="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794"/>
            </a:p>
          </p:txBody>
        </p:sp>
        <p:sp>
          <p:nvSpPr>
            <p:cNvPr id="15" name="Line"/>
            <p:cNvSpPr/>
            <p:nvPr/>
          </p:nvSpPr>
          <p:spPr>
            <a:xfrm flipV="1">
              <a:off x="1758468" y="1694976"/>
              <a:ext cx="1" cy="21986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>
                <a:defRPr b="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794"/>
            </a:p>
          </p:txBody>
        </p:sp>
        <p:grpSp>
          <p:nvGrpSpPr>
            <p:cNvPr id="16" name="Group"/>
            <p:cNvGrpSpPr/>
            <p:nvPr/>
          </p:nvGrpSpPr>
          <p:grpSpPr>
            <a:xfrm>
              <a:off x="3639327" y="2719990"/>
              <a:ext cx="3516939" cy="1733378"/>
              <a:chOff x="0" y="50486"/>
              <a:chExt cx="3516938" cy="1733377"/>
            </a:xfrm>
          </p:grpSpPr>
          <p:sp>
            <p:nvSpPr>
              <p:cNvPr id="36" name="blood pressure"/>
              <p:cNvSpPr txBox="1"/>
              <p:nvPr/>
            </p:nvSpPr>
            <p:spPr>
              <a:xfrm>
                <a:off x="0" y="50486"/>
                <a:ext cx="3516938" cy="33082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26789" tIns="26789" rIns="26789" bIns="26789" numCol="1" anchor="ctr">
                <a:spAutoFit/>
              </a:bodyPr>
              <a:lstStyle>
                <a:lvl1pPr>
                  <a:defRPr sz="2200" b="0">
                    <a:latin typeface="Helvetica Light"/>
                    <a:ea typeface="Helvetica Light"/>
                    <a:cs typeface="Helvetica Light"/>
                    <a:sym typeface="Helvetica Light"/>
                  </a:defRPr>
                </a:lvl1pPr>
              </a:lstStyle>
              <a:p>
                <a:pPr algn="ctr"/>
                <a:r>
                  <a:rPr sz="1160"/>
                  <a:t>blood pressure</a:t>
                </a:r>
              </a:p>
            </p:txBody>
          </p:sp>
          <p:sp>
            <p:nvSpPr>
              <p:cNvPr id="37" name="O2 &amp; CO2"/>
              <p:cNvSpPr txBox="1"/>
              <p:nvPr/>
            </p:nvSpPr>
            <p:spPr>
              <a:xfrm>
                <a:off x="0" y="518001"/>
                <a:ext cx="3516938" cy="33082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26789" tIns="26789" rIns="26789" bIns="26789" numCol="1" anchor="ctr">
                <a:spAutoFit/>
              </a:bodyPr>
              <a:lstStyle/>
              <a:p>
                <a:pPr algn="ctr">
                  <a:defRPr sz="2200" b="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r>
                  <a:rPr sz="1160"/>
                  <a:t>O</a:t>
                </a:r>
                <a:r>
                  <a:rPr sz="1160" baseline="-5999"/>
                  <a:t>2</a:t>
                </a:r>
                <a:r>
                  <a:rPr sz="1160"/>
                  <a:t> &amp; CO</a:t>
                </a:r>
                <a:r>
                  <a:rPr sz="1160" baseline="-5999"/>
                  <a:t>2</a:t>
                </a:r>
              </a:p>
            </p:txBody>
          </p:sp>
          <p:sp>
            <p:nvSpPr>
              <p:cNvPr id="38" name="sugar &amp; electrolytes"/>
              <p:cNvSpPr txBox="1"/>
              <p:nvPr/>
            </p:nvSpPr>
            <p:spPr>
              <a:xfrm>
                <a:off x="0" y="985521"/>
                <a:ext cx="3516938" cy="33082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26789" tIns="26789" rIns="26789" bIns="26789" numCol="1" anchor="ctr">
                <a:spAutoFit/>
              </a:bodyPr>
              <a:lstStyle>
                <a:lvl1pPr>
                  <a:defRPr sz="2200" b="0">
                    <a:latin typeface="Helvetica Light"/>
                    <a:ea typeface="Helvetica Light"/>
                    <a:cs typeface="Helvetica Light"/>
                    <a:sym typeface="Helvetica Light"/>
                  </a:defRPr>
                </a:lvl1pPr>
              </a:lstStyle>
              <a:p>
                <a:pPr algn="ctr"/>
                <a:r>
                  <a:rPr sz="1160"/>
                  <a:t>sugar &amp; electrolytes</a:t>
                </a:r>
              </a:p>
            </p:txBody>
          </p:sp>
          <p:sp>
            <p:nvSpPr>
              <p:cNvPr id="39" name="temperature"/>
              <p:cNvSpPr txBox="1"/>
              <p:nvPr/>
            </p:nvSpPr>
            <p:spPr>
              <a:xfrm>
                <a:off x="0" y="1453037"/>
                <a:ext cx="3516938" cy="33082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26789" tIns="26789" rIns="26789" bIns="26789" numCol="1" anchor="ctr">
                <a:spAutoFit/>
              </a:bodyPr>
              <a:lstStyle>
                <a:lvl1pPr>
                  <a:defRPr sz="2200" b="0">
                    <a:latin typeface="Helvetica Light"/>
                    <a:ea typeface="Helvetica Light"/>
                    <a:cs typeface="Helvetica Light"/>
                    <a:sym typeface="Helvetica Light"/>
                  </a:defRPr>
                </a:lvl1pPr>
              </a:lstStyle>
              <a:p>
                <a:pPr algn="ctr"/>
                <a:r>
                  <a:rPr sz="1160"/>
                  <a:t>temperature</a:t>
                </a:r>
              </a:p>
            </p:txBody>
          </p:sp>
        </p:grpSp>
        <p:grpSp>
          <p:nvGrpSpPr>
            <p:cNvPr id="17" name="Group"/>
            <p:cNvGrpSpPr/>
            <p:nvPr/>
          </p:nvGrpSpPr>
          <p:grpSpPr>
            <a:xfrm>
              <a:off x="0" y="2602650"/>
              <a:ext cx="3516939" cy="1590743"/>
              <a:chOff x="0" y="0"/>
              <a:chExt cx="3516938" cy="1590741"/>
            </a:xfrm>
          </p:grpSpPr>
          <p:sp>
            <p:nvSpPr>
              <p:cNvPr id="32" name="inflammatory…"/>
              <p:cNvSpPr txBox="1"/>
              <p:nvPr/>
            </p:nvSpPr>
            <p:spPr>
              <a:xfrm>
                <a:off x="0" y="283783"/>
                <a:ext cx="3516938" cy="58470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26789" tIns="26789" rIns="26789" bIns="26789" numCol="1" anchor="ctr">
                <a:spAutoFit/>
              </a:bodyPr>
              <a:lstStyle/>
              <a:p>
                <a:pPr algn="ctr">
                  <a:defRPr sz="2200" b="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r>
                  <a:rPr sz="1160"/>
                  <a:t>inflammatory</a:t>
                </a:r>
              </a:p>
              <a:p>
                <a:pPr algn="ctr">
                  <a:defRPr sz="2200" b="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r>
                  <a:rPr sz="1160"/>
                  <a:t>cascades</a:t>
                </a:r>
              </a:p>
            </p:txBody>
          </p:sp>
          <p:sp>
            <p:nvSpPr>
              <p:cNvPr id="33" name="neuroinflammation"/>
              <p:cNvSpPr txBox="1"/>
              <p:nvPr/>
            </p:nvSpPr>
            <p:spPr>
              <a:xfrm>
                <a:off x="0" y="1259916"/>
                <a:ext cx="3516938" cy="33082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26789" tIns="26789" rIns="26789" bIns="26789" numCol="1" anchor="ctr">
                <a:spAutoFit/>
              </a:bodyPr>
              <a:lstStyle>
                <a:lvl1pPr>
                  <a:defRPr sz="2200" b="0">
                    <a:latin typeface="Helvetica Light"/>
                    <a:ea typeface="Helvetica Light"/>
                    <a:cs typeface="Helvetica Light"/>
                    <a:sym typeface="Helvetica Light"/>
                  </a:defRPr>
                </a:lvl1pPr>
              </a:lstStyle>
              <a:p>
                <a:pPr algn="ctr"/>
                <a:r>
                  <a:rPr sz="1160"/>
                  <a:t>neuroinflammation</a:t>
                </a:r>
              </a:p>
            </p:txBody>
          </p:sp>
          <p:sp>
            <p:nvSpPr>
              <p:cNvPr id="34" name="Line"/>
              <p:cNvSpPr/>
              <p:nvPr/>
            </p:nvSpPr>
            <p:spPr>
              <a:xfrm>
                <a:off x="1699789" y="0"/>
                <a:ext cx="1" cy="21986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>
                  <a:defRPr b="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794"/>
              </a:p>
            </p:txBody>
          </p:sp>
          <p:sp>
            <p:nvSpPr>
              <p:cNvPr id="35" name="Line"/>
              <p:cNvSpPr/>
              <p:nvPr/>
            </p:nvSpPr>
            <p:spPr>
              <a:xfrm>
                <a:off x="1699789" y="1015471"/>
                <a:ext cx="1" cy="21986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>
                  <a:defRPr b="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794"/>
              </a:p>
            </p:txBody>
          </p:sp>
        </p:grpSp>
        <p:grpSp>
          <p:nvGrpSpPr>
            <p:cNvPr id="18" name="Group"/>
            <p:cNvGrpSpPr/>
            <p:nvPr/>
          </p:nvGrpSpPr>
          <p:grpSpPr>
            <a:xfrm>
              <a:off x="7278654" y="2602650"/>
              <a:ext cx="3547647" cy="1700025"/>
              <a:chOff x="0" y="0"/>
              <a:chExt cx="3547646" cy="1700023"/>
            </a:xfrm>
          </p:grpSpPr>
          <p:sp>
            <p:nvSpPr>
              <p:cNvPr id="26" name="Line"/>
              <p:cNvSpPr/>
              <p:nvPr/>
            </p:nvSpPr>
            <p:spPr>
              <a:xfrm>
                <a:off x="1789176" y="0"/>
                <a:ext cx="1" cy="21986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>
                  <a:defRPr b="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794"/>
              </a:p>
            </p:txBody>
          </p:sp>
          <p:sp>
            <p:nvSpPr>
              <p:cNvPr id="27" name="neurotransmission"/>
              <p:cNvSpPr txBox="1"/>
              <p:nvPr/>
            </p:nvSpPr>
            <p:spPr>
              <a:xfrm>
                <a:off x="0" y="223267"/>
                <a:ext cx="3516937" cy="33082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26789" tIns="26789" rIns="26789" bIns="26789" numCol="1" anchor="ctr">
                <a:spAutoFit/>
              </a:bodyPr>
              <a:lstStyle>
                <a:lvl1pPr>
                  <a:defRPr sz="2200" b="0">
                    <a:latin typeface="Helvetica Light"/>
                    <a:ea typeface="Helvetica Light"/>
                    <a:cs typeface="Helvetica Light"/>
                    <a:sym typeface="Helvetica Light"/>
                  </a:defRPr>
                </a:lvl1pPr>
              </a:lstStyle>
              <a:p>
                <a:pPr algn="ctr"/>
                <a:r>
                  <a:rPr sz="1160"/>
                  <a:t>neurotransmission</a:t>
                </a:r>
              </a:p>
            </p:txBody>
          </p:sp>
          <p:sp>
            <p:nvSpPr>
              <p:cNvPr id="28" name="neural activity"/>
              <p:cNvSpPr txBox="1"/>
              <p:nvPr/>
            </p:nvSpPr>
            <p:spPr>
              <a:xfrm>
                <a:off x="30709" y="787138"/>
                <a:ext cx="3516937" cy="33082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26789" tIns="26789" rIns="26789" bIns="26789" numCol="1" anchor="ctr">
                <a:spAutoFit/>
              </a:bodyPr>
              <a:lstStyle>
                <a:lvl1pPr>
                  <a:defRPr sz="2200" b="0">
                    <a:latin typeface="Helvetica Light"/>
                    <a:ea typeface="Helvetica Light"/>
                    <a:cs typeface="Helvetica Light"/>
                    <a:sym typeface="Helvetica Light"/>
                  </a:defRPr>
                </a:lvl1pPr>
              </a:lstStyle>
              <a:p>
                <a:pPr algn="ctr"/>
                <a:r>
                  <a:rPr sz="1160"/>
                  <a:t>neural activity</a:t>
                </a:r>
              </a:p>
            </p:txBody>
          </p:sp>
          <p:sp>
            <p:nvSpPr>
              <p:cNvPr id="29" name="Line"/>
              <p:cNvSpPr/>
              <p:nvPr/>
            </p:nvSpPr>
            <p:spPr>
              <a:xfrm>
                <a:off x="1789176" y="590155"/>
                <a:ext cx="1" cy="21986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>
                  <a:defRPr b="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794"/>
              </a:p>
            </p:txBody>
          </p:sp>
          <p:sp>
            <p:nvSpPr>
              <p:cNvPr id="30" name="direct toxicity"/>
              <p:cNvSpPr txBox="1"/>
              <p:nvPr/>
            </p:nvSpPr>
            <p:spPr>
              <a:xfrm>
                <a:off x="30709" y="1369197"/>
                <a:ext cx="3516937" cy="33082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26789" tIns="26789" rIns="26789" bIns="26789" numCol="1" anchor="ctr">
                <a:spAutoFit/>
              </a:bodyPr>
              <a:lstStyle>
                <a:lvl1pPr>
                  <a:defRPr sz="2200" b="0">
                    <a:latin typeface="Helvetica Light"/>
                    <a:ea typeface="Helvetica Light"/>
                    <a:cs typeface="Helvetica Light"/>
                    <a:sym typeface="Helvetica Light"/>
                  </a:defRPr>
                </a:lvl1pPr>
              </a:lstStyle>
              <a:p>
                <a:pPr algn="ctr"/>
                <a:r>
                  <a:rPr sz="1160"/>
                  <a:t>direct toxicity</a:t>
                </a:r>
              </a:p>
            </p:txBody>
          </p:sp>
          <p:sp>
            <p:nvSpPr>
              <p:cNvPr id="31" name="and/or"/>
              <p:cNvSpPr txBox="1"/>
              <p:nvPr/>
            </p:nvSpPr>
            <p:spPr>
              <a:xfrm>
                <a:off x="30709" y="1143412"/>
                <a:ext cx="3516937" cy="2617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26789" tIns="26789" rIns="26789" bIns="26789" numCol="1" anchor="ctr">
                <a:spAutoFit/>
              </a:bodyPr>
              <a:lstStyle>
                <a:lvl1pPr>
                  <a:defRPr sz="1600" b="0">
                    <a:latin typeface="Helvetica Light"/>
                    <a:ea typeface="Helvetica Light"/>
                    <a:cs typeface="Helvetica Light"/>
                    <a:sym typeface="Helvetica Light"/>
                  </a:defRPr>
                </a:lvl1pPr>
              </a:lstStyle>
              <a:p>
                <a:pPr algn="ctr"/>
                <a:r>
                  <a:rPr sz="844"/>
                  <a:t>and/or</a:t>
                </a:r>
              </a:p>
            </p:txBody>
          </p:sp>
        </p:grpSp>
        <p:grpSp>
          <p:nvGrpSpPr>
            <p:cNvPr id="19" name="Group"/>
            <p:cNvGrpSpPr/>
            <p:nvPr/>
          </p:nvGrpSpPr>
          <p:grpSpPr>
            <a:xfrm>
              <a:off x="635522" y="4449190"/>
              <a:ext cx="9580656" cy="1720889"/>
              <a:chOff x="-38102" y="0"/>
              <a:chExt cx="9580654" cy="1720888"/>
            </a:xfrm>
          </p:grpSpPr>
          <p:grpSp>
            <p:nvGrpSpPr>
              <p:cNvPr id="20" name="physical / functional lesion of nervous tissue"/>
              <p:cNvGrpSpPr/>
              <p:nvPr/>
            </p:nvGrpSpPr>
            <p:grpSpPr>
              <a:xfrm>
                <a:off x="-38102" y="1009687"/>
                <a:ext cx="9580654" cy="711201"/>
                <a:chOff x="-1" y="0"/>
                <a:chExt cx="9580652" cy="711200"/>
              </a:xfrm>
            </p:grpSpPr>
            <p:sp>
              <p:nvSpPr>
                <p:cNvPr id="24" name="physical / functional lesion of nervous tissue"/>
                <p:cNvSpPr txBox="1"/>
                <p:nvPr/>
              </p:nvSpPr>
              <p:spPr>
                <a:xfrm>
                  <a:off x="38099" y="143998"/>
                  <a:ext cx="9504451" cy="42320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26789" tIns="26789" rIns="26789" bIns="26789" numCol="1" anchor="ctr">
                  <a:spAutoFit/>
                </a:bodyPr>
                <a:lstStyle>
                  <a:lvl1pPr>
                    <a:defRPr sz="3000" b="0"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lvl1pPr>
                </a:lstStyle>
                <a:p>
                  <a:r>
                    <a:rPr sz="1582"/>
                    <a:t>physical / functional lesion of nervous tissue</a:t>
                  </a:r>
                </a:p>
              </p:txBody>
            </p:sp>
            <p:pic>
              <p:nvPicPr>
                <p:cNvPr id="25" name="physical / functional lesion of nervous tissue" descr="physical / functional lesion of nervous tissue"/>
                <p:cNvPicPr>
                  <a:picLocks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-1" y="0"/>
                  <a:ext cx="9580652" cy="711200"/>
                </a:xfrm>
                <a:prstGeom prst="rect">
                  <a:avLst/>
                </a:prstGeom>
                <a:effectLst/>
              </p:spPr>
            </p:pic>
          </p:grpSp>
          <p:sp>
            <p:nvSpPr>
              <p:cNvPr id="21" name="Line"/>
              <p:cNvSpPr/>
              <p:nvPr/>
            </p:nvSpPr>
            <p:spPr>
              <a:xfrm flipH="1">
                <a:off x="1026165" y="0"/>
                <a:ext cx="1" cy="978745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>
                  <a:defRPr b="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794"/>
              </a:p>
            </p:txBody>
          </p:sp>
          <p:sp>
            <p:nvSpPr>
              <p:cNvPr id="22" name="Line"/>
              <p:cNvSpPr/>
              <p:nvPr/>
            </p:nvSpPr>
            <p:spPr>
              <a:xfrm>
                <a:off x="4724171" y="172740"/>
                <a:ext cx="1" cy="806005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>
                  <a:defRPr b="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794"/>
              </a:p>
            </p:txBody>
          </p:sp>
          <p:sp>
            <p:nvSpPr>
              <p:cNvPr id="23" name="Line"/>
              <p:cNvSpPr/>
              <p:nvPr/>
            </p:nvSpPr>
            <p:spPr>
              <a:xfrm>
                <a:off x="8394206" y="54230"/>
                <a:ext cx="1" cy="924515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>
                  <a:defRPr b="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794"/>
              </a:p>
            </p:txBody>
          </p:sp>
        </p:grpSp>
      </p:grpSp>
      <p:sp>
        <p:nvSpPr>
          <p:cNvPr id="40" name="Is the perioperative period dangerous for the brain?"/>
          <p:cNvSpPr txBox="1"/>
          <p:nvPr/>
        </p:nvSpPr>
        <p:spPr>
          <a:xfrm>
            <a:off x="1919536" y="1071193"/>
            <a:ext cx="7234465" cy="4849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6789" tIns="26789" rIns="26789" bIns="26789" numCol="1" anchor="ctr">
            <a:spAutoFit/>
          </a:bodyPr>
          <a:lstStyle>
            <a:lvl1pPr>
              <a:defRPr sz="32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2400" b="1" i="0" dirty="0"/>
              <a:t>Is the </a:t>
            </a:r>
            <a:r>
              <a:rPr sz="2800" b="1" i="0" dirty="0"/>
              <a:t>perioperative period </a:t>
            </a:r>
            <a:r>
              <a:rPr sz="2400" b="1" i="0" dirty="0"/>
              <a:t>dangerous for the brain?</a:t>
            </a:r>
          </a:p>
        </p:txBody>
      </p:sp>
    </p:spTree>
    <p:extLst>
      <p:ext uri="{BB962C8B-B14F-4D97-AF65-F5344CB8AC3E}">
        <p14:creationId xmlns:p14="http://schemas.microsoft.com/office/powerpoint/2010/main" val="2439327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dvAuto="0"/>
      <p:bldP spid="4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23556" name="Picture 1055" descr="http://images.google.nl/url?source=imgres&amp;ct=img&amp;q=http://www.gas-worldwide.us/rm301.gif&amp;ei=JTfcS8OTJtDM-Qb6ldD6Bg&amp;sa=X&amp;oi=image_landing_page_redirect&amp;ct=legacy&amp;usg=AFQjCNEFYZS5xi5PrMjYInVnY58lQrsG6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00826" y="1844676"/>
            <a:ext cx="2854325" cy="374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1051" descr="http://images.google.nl/url?source=imgres&amp;ct=img&amp;q=http://www.jorvet.com/catalog/images/J-562D%2520Dragor%2520Isoflurane%2520Vaporizer.JPG&amp;ei=HjbcS5HCHofu-Qbo2e35Bg&amp;sa=X&amp;oi=image_landing_page_redirect&amp;ct=legacy&amp;usg=AFQjCNGENTt7PxH2ckqF_ursU3P66rGv2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06613" y="1773238"/>
            <a:ext cx="3484562" cy="401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ep 3"/>
          <p:cNvGrpSpPr/>
          <p:nvPr/>
        </p:nvGrpSpPr>
        <p:grpSpPr>
          <a:xfrm>
            <a:off x="3848894" y="1628800"/>
            <a:ext cx="5606256" cy="4896544"/>
            <a:chOff x="2771775" y="1898650"/>
            <a:chExt cx="4770554" cy="4389438"/>
          </a:xfrm>
        </p:grpSpPr>
        <p:pic>
          <p:nvPicPr>
            <p:cNvPr id="7" name="Afbeelding 6" descr="toxic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771775" y="1898650"/>
              <a:ext cx="3887788" cy="4389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" name="Tekstvak 1"/>
            <p:cNvSpPr txBox="1"/>
            <p:nvPr/>
          </p:nvSpPr>
          <p:spPr>
            <a:xfrm>
              <a:off x="3716904" y="2123599"/>
              <a:ext cx="3825425" cy="3531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5000" i="0" dirty="0">
                  <a:solidFill>
                    <a:srgbClr val="FF0000"/>
                  </a:solidFill>
                </a:rPr>
                <a:t>?</a:t>
              </a:r>
            </a:p>
          </p:txBody>
        </p:sp>
      </p:grp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25928" y="501662"/>
            <a:ext cx="7215187" cy="609600"/>
          </a:xfrm>
        </p:spPr>
        <p:txBody>
          <a:bodyPr/>
          <a:lstStyle/>
          <a:p>
            <a:r>
              <a:rPr lang="en-GB" dirty="0"/>
              <a:t>Effect of </a:t>
            </a:r>
            <a:r>
              <a:rPr lang="en-GB" dirty="0" err="1"/>
              <a:t>anesthesia</a:t>
            </a:r>
            <a:r>
              <a:rPr lang="en-GB" dirty="0"/>
              <a:t> on long term? </a:t>
            </a:r>
            <a:br>
              <a:rPr lang="en-GB" dirty="0"/>
            </a:br>
            <a:r>
              <a:rPr lang="en-GB" dirty="0"/>
              <a:t>Is anaesthesia toxic for brain?</a:t>
            </a:r>
          </a:p>
        </p:txBody>
      </p:sp>
    </p:spTree>
    <p:extLst>
      <p:ext uri="{BB962C8B-B14F-4D97-AF65-F5344CB8AC3E}">
        <p14:creationId xmlns:p14="http://schemas.microsoft.com/office/powerpoint/2010/main" val="397455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Anesthesia neurotoxicity? </a:t>
            </a:r>
          </a:p>
        </p:txBody>
      </p:sp>
      <p:sp>
        <p:nvSpPr>
          <p:cNvPr id="65538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&gt;1000 publications experimental studies</a:t>
            </a:r>
          </a:p>
          <a:p>
            <a:r>
              <a:rPr lang="en-US" dirty="0"/>
              <a:t>Rodents and non-human primates</a:t>
            </a:r>
          </a:p>
          <a:p>
            <a:r>
              <a:rPr lang="en-US" dirty="0"/>
              <a:t>(</a:t>
            </a:r>
            <a:r>
              <a:rPr lang="en-US" b="1" dirty="0"/>
              <a:t>Almost</a:t>
            </a:r>
            <a:r>
              <a:rPr lang="en-US" dirty="0"/>
              <a:t>) all anesthetic drugs</a:t>
            </a:r>
          </a:p>
          <a:p>
            <a:r>
              <a:rPr lang="en-US" dirty="0"/>
              <a:t>Dose and duration dependent</a:t>
            </a:r>
          </a:p>
          <a:p>
            <a:r>
              <a:rPr lang="en-US" dirty="0"/>
              <a:t>Window vulnerability</a:t>
            </a:r>
          </a:p>
          <a:p>
            <a:r>
              <a:rPr lang="en-US" dirty="0"/>
              <a:t>Period? </a:t>
            </a:r>
          </a:p>
          <a:p>
            <a:pPr lvl="1"/>
            <a:r>
              <a:rPr lang="en-US" dirty="0"/>
              <a:t>Younger age</a:t>
            </a:r>
          </a:p>
          <a:p>
            <a:pPr lvl="1"/>
            <a:r>
              <a:rPr lang="en-US" dirty="0"/>
              <a:t>&lt;2-3 year?</a:t>
            </a:r>
          </a:p>
          <a:p>
            <a:r>
              <a:rPr lang="en-US" sz="2400" dirty="0"/>
              <a:t>Clinical proof: 	</a:t>
            </a:r>
          </a:p>
          <a:p>
            <a:pPr lvl="1"/>
            <a:r>
              <a:rPr lang="en-US" sz="2400" dirty="0"/>
              <a:t>Cohort studies: Confounding!</a:t>
            </a:r>
          </a:p>
          <a:p>
            <a:pPr lvl="1"/>
            <a:r>
              <a:rPr lang="en-US" sz="2400" dirty="0">
                <a:solidFill>
                  <a:srgbClr val="FF0000"/>
                </a:solidFill>
              </a:rPr>
              <a:t>Randomized Clinical Trial</a:t>
            </a:r>
          </a:p>
          <a:p>
            <a:pPr lvl="1"/>
            <a:endParaRPr lang="en-US" sz="2400" dirty="0">
              <a:solidFill>
                <a:srgbClr val="FF0000"/>
              </a:solidFill>
            </a:endParaRPr>
          </a:p>
          <a:p>
            <a:pPr marL="955675" lvl="2" indent="0">
              <a:buNone/>
            </a:pP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4" name="Afbeelding 3" descr="toxic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44273" y="4548864"/>
            <a:ext cx="2005711" cy="226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Afbeelding 3" descr="toxic kid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68209" y="1052737"/>
            <a:ext cx="2352675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7713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71" y="72083"/>
            <a:ext cx="7610829" cy="2592288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83"/>
          <a:stretch/>
        </p:blipFill>
        <p:spPr bwMode="auto">
          <a:xfrm>
            <a:off x="6600057" y="2766533"/>
            <a:ext cx="3117515" cy="2340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 descr="C:\Users\Jurgen de Graaff\Dropbox\UMCU\Foto's\foto opstelling spinaal\Foto's spinaal\P10006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964" y="2780929"/>
            <a:ext cx="3069720" cy="2302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>
          <a:xfrm>
            <a:off x="1919536" y="5281738"/>
            <a:ext cx="8534400" cy="3763887"/>
          </a:xfrm>
        </p:spPr>
        <p:txBody>
          <a:bodyPr/>
          <a:lstStyle/>
          <a:p>
            <a:r>
              <a:rPr lang="nl-NL" sz="1800" dirty="0" err="1"/>
              <a:t>Inguinal</a:t>
            </a:r>
            <a:r>
              <a:rPr lang="nl-NL" sz="1800" dirty="0"/>
              <a:t> hernia </a:t>
            </a:r>
            <a:r>
              <a:rPr lang="nl-NL" sz="1800" dirty="0" err="1"/>
              <a:t>repair</a:t>
            </a:r>
            <a:r>
              <a:rPr lang="nl-NL" sz="1800" dirty="0"/>
              <a:t> (&lt; 60 post </a:t>
            </a:r>
            <a:r>
              <a:rPr lang="nl-NL" sz="1800" dirty="0" err="1"/>
              <a:t>conceptional</a:t>
            </a:r>
            <a:r>
              <a:rPr lang="nl-NL" sz="1800" dirty="0"/>
              <a:t> </a:t>
            </a:r>
            <a:r>
              <a:rPr lang="nl-NL" sz="1800" dirty="0" err="1"/>
              <a:t>age</a:t>
            </a:r>
            <a:r>
              <a:rPr lang="nl-NL" sz="1800" dirty="0"/>
              <a:t> = 4 </a:t>
            </a:r>
            <a:r>
              <a:rPr lang="nl-NL" sz="1800" dirty="0" err="1"/>
              <a:t>month</a:t>
            </a:r>
            <a:r>
              <a:rPr lang="nl-NL" sz="1800" dirty="0"/>
              <a:t>): n=722</a:t>
            </a:r>
          </a:p>
          <a:p>
            <a:r>
              <a:rPr lang="nl-NL" sz="1800" dirty="0" err="1"/>
              <a:t>Randomized</a:t>
            </a:r>
            <a:r>
              <a:rPr lang="nl-NL" sz="1800" dirty="0"/>
              <a:t>, assessor </a:t>
            </a:r>
            <a:r>
              <a:rPr lang="nl-NL" sz="1800" dirty="0" err="1"/>
              <a:t>blinded</a:t>
            </a:r>
            <a:r>
              <a:rPr lang="nl-NL" sz="1800" dirty="0"/>
              <a:t>, </a:t>
            </a:r>
            <a:r>
              <a:rPr lang="nl-NL" sz="1800" dirty="0" err="1"/>
              <a:t>multisite</a:t>
            </a:r>
            <a:r>
              <a:rPr lang="nl-NL" sz="1800" dirty="0"/>
              <a:t> </a:t>
            </a:r>
            <a:r>
              <a:rPr lang="nl-NL" sz="1800" dirty="0" err="1"/>
              <a:t>equivalence</a:t>
            </a:r>
            <a:r>
              <a:rPr lang="nl-NL" sz="1800" dirty="0"/>
              <a:t> trial</a:t>
            </a:r>
          </a:p>
          <a:p>
            <a:r>
              <a:rPr lang="nl-NL" sz="1800" dirty="0" err="1"/>
              <a:t>Neuropsychological</a:t>
            </a:r>
            <a:r>
              <a:rPr lang="nl-NL" sz="1800" dirty="0"/>
              <a:t> development 5 </a:t>
            </a:r>
            <a:r>
              <a:rPr lang="nl-NL" sz="1800" dirty="0" err="1"/>
              <a:t>yrs</a:t>
            </a:r>
            <a:r>
              <a:rPr lang="nl-NL" sz="1800" dirty="0"/>
              <a:t>: </a:t>
            </a:r>
            <a:r>
              <a:rPr lang="en-AU" sz="1800" dirty="0"/>
              <a:t>WPPSI-III </a:t>
            </a:r>
            <a:r>
              <a:rPr lang="en-AU" altLang="en-US" sz="1800" dirty="0"/>
              <a:t>Full Scale IQ score</a:t>
            </a:r>
            <a:endParaRPr lang="nl-NL" sz="1800" dirty="0"/>
          </a:p>
          <a:p>
            <a:endParaRPr lang="en-US" dirty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059" y="1262587"/>
            <a:ext cx="238125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63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/>
        </p:nvSpPr>
        <p:spPr>
          <a:xfrm>
            <a:off x="1852614" y="304800"/>
            <a:ext cx="7215187" cy="6096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i="0" kern="0" dirty="0"/>
              <a:t>Results: Strong evidence for equivalence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057" y="908720"/>
            <a:ext cx="7799102" cy="5805264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82300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/>
        </p:nvSpPr>
        <p:spPr>
          <a:xfrm>
            <a:off x="1852614" y="304800"/>
            <a:ext cx="7215187" cy="6096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i="0" kern="0" dirty="0"/>
              <a:t>Results: Strong evidence for equivalence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564" y="976252"/>
            <a:ext cx="5391150" cy="5610225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hoek 1"/>
          <p:cNvSpPr/>
          <p:nvPr/>
        </p:nvSpPr>
        <p:spPr bwMode="auto">
          <a:xfrm>
            <a:off x="2124564" y="2492896"/>
            <a:ext cx="5391150" cy="864096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539A3CA3-9627-4818-B958-9577A371AB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640" y="1090592"/>
            <a:ext cx="7632848" cy="5434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472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altLang="en-US" dirty="0"/>
              <a:t>Summary GAS-study 5YR</a:t>
            </a:r>
          </a:p>
        </p:txBody>
      </p:sp>
      <p:sp>
        <p:nvSpPr>
          <p:cNvPr id="51203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Strong evidence that an hour of exposure to a general anesthetic during early infancy does not cause measureable neurocognitive or behavioral deficits at 5 years of age.</a:t>
            </a:r>
          </a:p>
          <a:p>
            <a:endParaRPr lang="en-AU" altLang="en-US" sz="2400" dirty="0"/>
          </a:p>
          <a:p>
            <a:r>
              <a:rPr lang="en-AU" altLang="en-US" sz="2400" dirty="0"/>
              <a:t>Limitations: </a:t>
            </a:r>
          </a:p>
          <a:p>
            <a:pPr lvl="1"/>
            <a:r>
              <a:rPr lang="en-AU" altLang="en-US" dirty="0"/>
              <a:t>No information about multiple-prolonged </a:t>
            </a:r>
            <a:r>
              <a:rPr lang="en-AU" altLang="en-US" dirty="0" err="1"/>
              <a:t>anesthesia</a:t>
            </a:r>
            <a:r>
              <a:rPr lang="en-AU" altLang="en-US" dirty="0"/>
              <a:t> (&gt;1h)</a:t>
            </a:r>
          </a:p>
          <a:p>
            <a:pPr lvl="1"/>
            <a:r>
              <a:rPr lang="en-AU" altLang="en-US" dirty="0"/>
              <a:t>Predominantly male population</a:t>
            </a:r>
          </a:p>
          <a:p>
            <a:pPr lvl="1"/>
            <a:r>
              <a:rPr lang="en-AU" altLang="en-US" dirty="0"/>
              <a:t>No measure of higher executive function!</a:t>
            </a:r>
          </a:p>
          <a:p>
            <a:endParaRPr lang="en-AU" altLang="en-US" dirty="0"/>
          </a:p>
          <a:p>
            <a:endParaRPr lang="en-AU" altLang="en-US" dirty="0"/>
          </a:p>
          <a:p>
            <a:pPr lvl="1"/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177225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F41F90-8C9F-F2EE-621A-01FAB3E8B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FC79838-9035-3017-3219-5338B905C3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D082B9E-91E6-A854-5999-C67C9343A6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548" y="26565"/>
            <a:ext cx="11774904" cy="2708920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275380B6-993B-3738-D8B2-E313ABB5AE3B}"/>
              </a:ext>
            </a:extLst>
          </p:cNvPr>
          <p:cNvSpPr txBox="1"/>
          <p:nvPr/>
        </p:nvSpPr>
        <p:spPr>
          <a:xfrm>
            <a:off x="7587982" y="1151538"/>
            <a:ext cx="41976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u="none" strike="noStrike" baseline="0" dirty="0">
                <a:latin typeface="AdvCaeciliaIt"/>
              </a:rPr>
              <a:t>British Journal of </a:t>
            </a:r>
            <a:r>
              <a:rPr lang="en-US" sz="1400" b="0" i="0" u="none" strike="noStrike" baseline="0" dirty="0" err="1">
                <a:latin typeface="AdvCaeciliaIt"/>
              </a:rPr>
              <a:t>Anaesthesia</a:t>
            </a:r>
            <a:r>
              <a:rPr lang="en-US" sz="1400" b="0" i="0" u="none" strike="noStrike" baseline="0" dirty="0">
                <a:latin typeface="AdvCaeciliaRm"/>
              </a:rPr>
              <a:t>, 126 (2): 433</a:t>
            </a:r>
            <a:r>
              <a:rPr lang="en-US" sz="1400" b="0" i="0" u="none" strike="noStrike" baseline="0" dirty="0">
                <a:latin typeface="AdvPS44A44B"/>
              </a:rPr>
              <a:t>e</a:t>
            </a:r>
            <a:r>
              <a:rPr lang="en-US" sz="1400" b="0" i="0" u="none" strike="noStrike" baseline="0" dirty="0">
                <a:latin typeface="AdvCaeciliaRm"/>
              </a:rPr>
              <a:t>444 (2021)</a:t>
            </a:r>
            <a:endParaRPr lang="nl-NL" sz="1400" dirty="0"/>
          </a:p>
        </p:txBody>
      </p:sp>
    </p:spTree>
    <p:extLst>
      <p:ext uri="{BB962C8B-B14F-4D97-AF65-F5344CB8AC3E}">
        <p14:creationId xmlns:p14="http://schemas.microsoft.com/office/powerpoint/2010/main" val="30324870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F41F90-8C9F-F2EE-621A-01FAB3E8B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275380B6-993B-3738-D8B2-E313ABB5AE3B}"/>
              </a:ext>
            </a:extLst>
          </p:cNvPr>
          <p:cNvSpPr txBox="1"/>
          <p:nvPr/>
        </p:nvSpPr>
        <p:spPr>
          <a:xfrm>
            <a:off x="8006621" y="6399311"/>
            <a:ext cx="41976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u="none" strike="noStrike" baseline="0" dirty="0">
                <a:latin typeface="AdvCaeciliaIt"/>
              </a:rPr>
              <a:t>British Journal of </a:t>
            </a:r>
            <a:r>
              <a:rPr lang="en-US" sz="1400" b="0" i="0" u="none" strike="noStrike" baseline="0" dirty="0" err="1">
                <a:latin typeface="AdvCaeciliaIt"/>
              </a:rPr>
              <a:t>Anaesthesia</a:t>
            </a:r>
            <a:r>
              <a:rPr lang="en-US" sz="1400" b="0" i="0" u="none" strike="noStrike" baseline="0" dirty="0">
                <a:latin typeface="AdvCaeciliaRm"/>
              </a:rPr>
              <a:t>, 126 (2): 433</a:t>
            </a:r>
            <a:r>
              <a:rPr lang="en-US" sz="1400" b="0" i="0" u="none" strike="noStrike" baseline="0" dirty="0">
                <a:latin typeface="AdvPS44A44B"/>
              </a:rPr>
              <a:t>e</a:t>
            </a:r>
            <a:r>
              <a:rPr lang="en-US" sz="1400" b="0" i="0" u="none" strike="noStrike" baseline="0" dirty="0">
                <a:latin typeface="AdvCaeciliaRm"/>
              </a:rPr>
              <a:t>444 (2021)</a:t>
            </a:r>
            <a:endParaRPr lang="nl-NL" sz="1400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E627CD4-12D8-CEC3-9B66-CFFBAC5C81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52" y="304800"/>
            <a:ext cx="7167149" cy="6072810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19B4CADC-919C-DA43-F4E9-E8D4EE311B8F}"/>
              </a:ext>
            </a:extLst>
          </p:cNvPr>
          <p:cNvSpPr txBox="1"/>
          <p:nvPr/>
        </p:nvSpPr>
        <p:spPr>
          <a:xfrm>
            <a:off x="7320136" y="1052736"/>
            <a:ext cx="26180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General intelligence</a:t>
            </a:r>
            <a:endParaRPr lang="nl-NL" b="1" dirty="0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7B67033E-BF18-08C9-F671-965C944E8D52}"/>
              </a:ext>
            </a:extLst>
          </p:cNvPr>
          <p:cNvSpPr txBox="1"/>
          <p:nvPr/>
        </p:nvSpPr>
        <p:spPr>
          <a:xfrm>
            <a:off x="7320136" y="2060848"/>
            <a:ext cx="28777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Behavioural</a:t>
            </a:r>
            <a:r>
              <a:rPr lang="en-US" b="1" dirty="0"/>
              <a:t> problems</a:t>
            </a: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41938958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Follow-up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Children</a:t>
            </a:r>
          </a:p>
        </p:txBody>
      </p:sp>
      <p:pic>
        <p:nvPicPr>
          <p:cNvPr id="1026" name="Picture 2" descr="GROWTH AND DEVELOPM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1700808"/>
            <a:ext cx="3695700" cy="225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harvardmagazine.com/sites/default/files/img/story/1008/0908-09-001-5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1772817"/>
            <a:ext cx="4762500" cy="4076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www.healthyfamiliesbc.ca/hfbc/files/image/iStock_000023444559XSmal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816" y="2425278"/>
            <a:ext cx="3924300" cy="277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953" y="2636912"/>
            <a:ext cx="4341769" cy="3838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0003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Long term follow-up: Growing into deficit!</a:t>
            </a: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809420"/>
            <a:ext cx="8534400" cy="4001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423592" y="6309320"/>
            <a:ext cx="7992888" cy="36353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13607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FFFFFF"/>
                </a:solidFill>
                <a:latin typeface="Arial" charset="0"/>
                <a:ea typeface="IPAMincho" charset="0"/>
                <a:cs typeface="IPAMincho" charset="0"/>
              </a:defRPr>
            </a:lvl2pPr>
            <a:lvl3pPr marL="1143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FFFFFF"/>
                </a:solidFill>
                <a:latin typeface="Arial" charset="0"/>
                <a:ea typeface="IPAMincho" charset="0"/>
                <a:cs typeface="IPAMincho" charset="0"/>
              </a:defRPr>
            </a:lvl3pPr>
            <a:lvl4pPr marL="1600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FFFFFF"/>
                </a:solidFill>
                <a:latin typeface="Arial" charset="0"/>
                <a:ea typeface="IPAMincho" charset="0"/>
                <a:cs typeface="IPAMincho" charset="0"/>
              </a:defRPr>
            </a:lvl4pPr>
            <a:lvl5pPr marL="20574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FFFFFF"/>
                </a:solidFill>
                <a:latin typeface="Arial" charset="0"/>
                <a:ea typeface="IPAMincho" charset="0"/>
                <a:cs typeface="IPAMincho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FFFFFF"/>
                </a:solidFill>
                <a:latin typeface="Arial" charset="0"/>
                <a:ea typeface="IPAMincho" charset="0"/>
                <a:cs typeface="IPAMincho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FFFFFF"/>
                </a:solidFill>
                <a:latin typeface="Arial" charset="0"/>
                <a:ea typeface="IPAMincho" charset="0"/>
                <a:cs typeface="IPAMincho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FFFFFF"/>
                </a:solidFill>
                <a:latin typeface="Arial" charset="0"/>
                <a:ea typeface="IPAMincho" charset="0"/>
                <a:cs typeface="IPAMincho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FFFFFF"/>
                </a:solidFill>
                <a:latin typeface="Arial" charset="0"/>
                <a:ea typeface="IPAMincho" charset="0"/>
                <a:cs typeface="IPAMincho" charset="0"/>
              </a:defRPr>
            </a:lvl9pPr>
          </a:lstStyle>
          <a:p>
            <a:pPr algn="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GB" sz="1200" dirty="0">
                <a:solidFill>
                  <a:schemeClr val="tx1"/>
                </a:solidFill>
              </a:rPr>
              <a:t> The Rise And Fall Of Executive Functions: Modelling neurodevelopmental changes in higher cognitive abilities</a:t>
            </a:r>
            <a:r>
              <a:rPr lang="en-US" altLang="en-US" sz="1200" b="1" dirty="0">
                <a:solidFill>
                  <a:schemeClr val="tx1"/>
                </a:solidFill>
                <a:cs typeface="Arial Unicode MS" pitchFamily="3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454174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915" y="144623"/>
            <a:ext cx="74676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7519188" y="784971"/>
            <a:ext cx="29546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dirty="0" err="1"/>
              <a:t>Pediatric</a:t>
            </a:r>
            <a:r>
              <a:rPr lang="nl-NL" sz="1600" dirty="0"/>
              <a:t> </a:t>
            </a:r>
            <a:r>
              <a:rPr lang="nl-NL" sz="1600" dirty="0" err="1"/>
              <a:t>anesthesia</a:t>
            </a:r>
            <a:r>
              <a:rPr lang="nl-NL" sz="1600" dirty="0"/>
              <a:t> 2018: 1-8</a:t>
            </a:r>
            <a:endParaRPr lang="en-US" sz="16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296" y="1994604"/>
            <a:ext cx="4641969" cy="4557570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Rechte verbindingslijn 5"/>
          <p:cNvCxnSpPr/>
          <p:nvPr/>
        </p:nvCxnSpPr>
        <p:spPr bwMode="auto">
          <a:xfrm>
            <a:off x="4931133" y="2204864"/>
            <a:ext cx="0" cy="4032448"/>
          </a:xfrm>
          <a:prstGeom prst="lin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Rechte verbindingslijn 11"/>
          <p:cNvCxnSpPr/>
          <p:nvPr/>
        </p:nvCxnSpPr>
        <p:spPr bwMode="auto">
          <a:xfrm>
            <a:off x="5879976" y="2204864"/>
            <a:ext cx="0" cy="4032448"/>
          </a:xfrm>
          <a:prstGeom prst="lin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6008137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C4DDEE4E-1AA0-4148-A92C-C45FC4F8B3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450" y="1348183"/>
            <a:ext cx="5791200" cy="418147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E1CE4991-DF35-4828-816A-BA8F897ECE11}"/>
              </a:ext>
            </a:extLst>
          </p:cNvPr>
          <p:cNvSpPr txBox="1"/>
          <p:nvPr/>
        </p:nvSpPr>
        <p:spPr>
          <a:xfrm>
            <a:off x="2294858" y="5673385"/>
            <a:ext cx="2086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Lancet, Jan 31, 1987</a:t>
            </a:r>
            <a:endParaRPr lang="nl-NL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4DA01268-38BD-415D-991E-EAA0E684A9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2516" y="1484533"/>
            <a:ext cx="4894034" cy="3675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1875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FDA </a:t>
            </a:r>
            <a:r>
              <a:rPr lang="nl-NL" dirty="0" err="1"/>
              <a:t>warning</a:t>
            </a:r>
            <a:r>
              <a:rPr lang="nl-NL" dirty="0"/>
              <a:t>: 14 Dec 2016</a:t>
            </a:r>
            <a:endParaRPr lang="en-U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“The U.S. Food and Drug Administration (FDA) is warning that </a:t>
            </a:r>
            <a:r>
              <a:rPr lang="en-US" b="1" dirty="0"/>
              <a:t>repeated</a:t>
            </a:r>
            <a:r>
              <a:rPr lang="en-US" dirty="0"/>
              <a:t> or </a:t>
            </a:r>
            <a:r>
              <a:rPr lang="en-US" b="1" dirty="0"/>
              <a:t>lengthy</a:t>
            </a:r>
            <a:r>
              <a:rPr lang="en-US" dirty="0"/>
              <a:t> (&gt;3h) use of general </a:t>
            </a:r>
            <a:r>
              <a:rPr lang="en-US" b="1" dirty="0"/>
              <a:t>anesthetic</a:t>
            </a:r>
            <a:r>
              <a:rPr lang="en-US" dirty="0"/>
              <a:t> and </a:t>
            </a:r>
            <a:r>
              <a:rPr lang="en-US" b="1" dirty="0"/>
              <a:t>sedation</a:t>
            </a:r>
            <a:r>
              <a:rPr lang="en-US" dirty="0"/>
              <a:t> drugs during surgeries or procedures in children </a:t>
            </a:r>
            <a:r>
              <a:rPr lang="en-US" b="1" dirty="0"/>
              <a:t>younger than 3 years </a:t>
            </a:r>
            <a:r>
              <a:rPr lang="en-US" dirty="0"/>
              <a:t>or in </a:t>
            </a:r>
            <a:r>
              <a:rPr lang="en-US" b="1" dirty="0"/>
              <a:t>pregnant</a:t>
            </a:r>
            <a:r>
              <a:rPr lang="en-US" dirty="0"/>
              <a:t> women during their </a:t>
            </a:r>
            <a:r>
              <a:rPr lang="en-US" b="1" dirty="0"/>
              <a:t>third trimester</a:t>
            </a:r>
            <a:r>
              <a:rPr lang="en-US" dirty="0"/>
              <a:t> may affect the development of children’s brains.”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13" y="3284985"/>
            <a:ext cx="7017129" cy="3449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184" y="6165305"/>
            <a:ext cx="1728192" cy="460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185" y="5771003"/>
            <a:ext cx="1427641" cy="358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22496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Europe</a:t>
            </a:r>
          </a:p>
        </p:txBody>
      </p:sp>
      <p:pic>
        <p:nvPicPr>
          <p:cNvPr id="1026" name="Picture 2" descr="C:\Users\Jurgen de Graaff\Documents\Bluetooth Folder\D4006EU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5" y="980728"/>
            <a:ext cx="7385023" cy="5739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38123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Europe statement</a:t>
            </a:r>
            <a:br>
              <a:rPr lang="en-GB" dirty="0"/>
            </a:br>
            <a:r>
              <a:rPr lang="en-GB" dirty="0"/>
              <a:t>ESA, ESPA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16761" y="2764982"/>
            <a:ext cx="8534400" cy="5181600"/>
          </a:xfrm>
        </p:spPr>
        <p:txBody>
          <a:bodyPr/>
          <a:lstStyle/>
          <a:p>
            <a:r>
              <a:rPr lang="en-GB" b="1" dirty="0"/>
              <a:t>No</a:t>
            </a:r>
            <a:r>
              <a:rPr lang="en-GB" dirty="0"/>
              <a:t> child should ever undergo any medical procedure that is </a:t>
            </a:r>
            <a:r>
              <a:rPr lang="en-GB" b="1" dirty="0"/>
              <a:t>not necessary. </a:t>
            </a:r>
          </a:p>
          <a:p>
            <a:r>
              <a:rPr lang="en-GB" dirty="0"/>
              <a:t>However, delaying or avoiding surgery may result in a significant and real risk of a variety of adverse outcomes.</a:t>
            </a:r>
          </a:p>
          <a:p>
            <a:r>
              <a:rPr lang="en-GB" dirty="0"/>
              <a:t>If an invasive procedure is necessary, adequate anaesthesia/analgesia are mandatory.</a:t>
            </a:r>
          </a:p>
          <a:p>
            <a:r>
              <a:rPr lang="en-GB" dirty="0"/>
              <a:t>There is currently no compelling evidence to change anaesthetic practice. </a:t>
            </a:r>
            <a:r>
              <a:rPr lang="en-GB" i="1" dirty="0"/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36"/>
          <a:stretch/>
        </p:blipFill>
        <p:spPr bwMode="auto">
          <a:xfrm>
            <a:off x="438152" y="879320"/>
            <a:ext cx="7372350" cy="1899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hoek 3"/>
          <p:cNvSpPr/>
          <p:nvPr/>
        </p:nvSpPr>
        <p:spPr>
          <a:xfrm>
            <a:off x="5931024" y="6282760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200" i="0" dirty="0"/>
              <a:t>Hansen European Journal of Anaesthesiology 2017, 34:327–328</a:t>
            </a:r>
            <a:endParaRPr lang="en-GB" sz="12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913"/>
          <a:stretch/>
        </p:blipFill>
        <p:spPr bwMode="auto">
          <a:xfrm>
            <a:off x="3272038" y="5960307"/>
            <a:ext cx="7372350" cy="701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77728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58C5D3-85B5-4C72-92DB-B908AB0EB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1B655E5-9D73-4619-95D2-454FF7F52E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7D81BDB-7BB1-46F4-95D0-C4504C1521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504" y="188640"/>
            <a:ext cx="6492774" cy="2448272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6A5AAD08-9E4B-4615-98C6-97F11EA45F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4447" y="3140968"/>
            <a:ext cx="4344330" cy="230425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D5A07924-35C9-4586-8A71-3B19B718F7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3614" y="3101157"/>
            <a:ext cx="2856020" cy="2835399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7" name="Tekstvak 6"/>
          <p:cNvSpPr txBox="1"/>
          <p:nvPr/>
        </p:nvSpPr>
        <p:spPr>
          <a:xfrm>
            <a:off x="8542105" y="6333101"/>
            <a:ext cx="18966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/>
              <a:t>Anesthesiology; 2019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338673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9" y="2780928"/>
            <a:ext cx="4442527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224600"/>
            <a:ext cx="8622432" cy="1453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7506323" y="6333102"/>
            <a:ext cx="28504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err="1"/>
              <a:t>Anesthesiology</a:t>
            </a:r>
            <a:r>
              <a:rPr lang="nl-NL" sz="1400" dirty="0"/>
              <a:t>; 2017: 128:697-9 </a:t>
            </a:r>
            <a:endParaRPr lang="en-US" sz="1400" dirty="0"/>
          </a:p>
        </p:txBody>
      </p:sp>
      <p:pic>
        <p:nvPicPr>
          <p:cNvPr id="1026" name="Picture 2" descr="Afbeeldingsresultaat voor alternative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049" y="2938063"/>
            <a:ext cx="3856789" cy="256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617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87" y="3758142"/>
            <a:ext cx="8333539" cy="2695194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58" y="304800"/>
            <a:ext cx="7678718" cy="3230936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41843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73"/>
          <a:stretch/>
        </p:blipFill>
        <p:spPr bwMode="auto">
          <a:xfrm>
            <a:off x="263352" y="304800"/>
            <a:ext cx="7661698" cy="2051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hoek 3"/>
          <p:cNvSpPr/>
          <p:nvPr/>
        </p:nvSpPr>
        <p:spPr>
          <a:xfrm>
            <a:off x="9768408" y="6381328"/>
            <a:ext cx="23051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nl-NL" sz="1400" i="0" dirty="0" err="1"/>
              <a:t>Pediatric</a:t>
            </a:r>
            <a:r>
              <a:rPr lang="nl-NL" sz="1400" i="0" dirty="0"/>
              <a:t> </a:t>
            </a:r>
            <a:r>
              <a:rPr lang="nl-NL" sz="1400" i="0" dirty="0" err="1"/>
              <a:t>Anesthesia</a:t>
            </a:r>
            <a:r>
              <a:rPr lang="nl-NL" sz="1400" i="0" dirty="0"/>
              <a:t> 2019 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294310" y="2708920"/>
            <a:ext cx="8534400" cy="333184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TREX-study</a:t>
            </a:r>
          </a:p>
          <a:p>
            <a:pPr marL="0" indent="0">
              <a:buNone/>
            </a:pPr>
            <a:r>
              <a:rPr lang="en-US" b="1" dirty="0"/>
              <a:t>Primary objective</a:t>
            </a:r>
            <a:r>
              <a:rPr lang="en-GB" b="1" dirty="0"/>
              <a:t> </a:t>
            </a:r>
            <a:r>
              <a:rPr lang="en-AU" dirty="0"/>
              <a:t>to determine </a:t>
            </a:r>
          </a:p>
          <a:p>
            <a:r>
              <a:rPr lang="en-AU" b="1" dirty="0"/>
              <a:t>l</a:t>
            </a:r>
            <a:r>
              <a:rPr lang="en-AU" b="1" i="1" dirty="0"/>
              <a:t>ow-dose</a:t>
            </a:r>
            <a:r>
              <a:rPr lang="en-AU" b="1" dirty="0"/>
              <a:t> sevoflurane/</a:t>
            </a:r>
            <a:r>
              <a:rPr lang="en-AU" b="1" dirty="0" err="1"/>
              <a:t>dexmedetomidine</a:t>
            </a:r>
            <a:r>
              <a:rPr lang="en-AU" b="1" dirty="0"/>
              <a:t>/remifentanil </a:t>
            </a:r>
            <a:r>
              <a:rPr lang="en-AU" dirty="0"/>
              <a:t>anaesthesia </a:t>
            </a:r>
          </a:p>
          <a:p>
            <a:r>
              <a:rPr lang="en-AU" dirty="0"/>
              <a:t>is superior to </a:t>
            </a:r>
            <a:r>
              <a:rPr lang="en-AU" b="1" i="1" dirty="0"/>
              <a:t>standard</a:t>
            </a:r>
            <a:r>
              <a:rPr lang="en-AU" b="1" dirty="0"/>
              <a:t> dose sevoflurane </a:t>
            </a:r>
            <a:r>
              <a:rPr lang="en-AU" dirty="0"/>
              <a:t>anaesthesia</a:t>
            </a:r>
          </a:p>
          <a:p>
            <a:r>
              <a:rPr lang="en-AU" dirty="0" err="1"/>
              <a:t>Anesthesia</a:t>
            </a:r>
            <a:r>
              <a:rPr lang="en-AU" dirty="0"/>
              <a:t>  &gt; 2 ½h</a:t>
            </a:r>
          </a:p>
          <a:p>
            <a:r>
              <a:rPr lang="en-AU" dirty="0"/>
              <a:t>in terms of the </a:t>
            </a:r>
            <a:r>
              <a:rPr lang="en-AU" b="1" dirty="0"/>
              <a:t>global cognitive function </a:t>
            </a:r>
            <a:r>
              <a:rPr lang="en-AU" dirty="0"/>
              <a:t>as assessed by the </a:t>
            </a:r>
            <a:r>
              <a:rPr lang="en-AU" b="1" dirty="0"/>
              <a:t>full scale IQ </a:t>
            </a:r>
            <a:r>
              <a:rPr lang="en-AU" dirty="0"/>
              <a:t>score at </a:t>
            </a:r>
            <a:r>
              <a:rPr lang="en-AU" b="1" dirty="0"/>
              <a:t>3 years of age</a:t>
            </a:r>
            <a:r>
              <a:rPr lang="en-AU" dirty="0"/>
              <a:t>. </a:t>
            </a:r>
          </a:p>
          <a:p>
            <a:endParaRPr lang="en-AU" dirty="0"/>
          </a:p>
          <a:p>
            <a:r>
              <a:rPr lang="en-AU" dirty="0"/>
              <a:t>Inclusion still going!</a:t>
            </a:r>
            <a:endParaRPr lang="en-GB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0783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952074-C5CC-3666-E5A9-79E240224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52" y="304800"/>
            <a:ext cx="9620249" cy="819944"/>
          </a:xfrm>
        </p:spPr>
        <p:txBody>
          <a:bodyPr/>
          <a:lstStyle/>
          <a:p>
            <a:r>
              <a:rPr lang="en-US" sz="2800" dirty="0"/>
              <a:t>Safety of Procedural Sedatives in young children: </a:t>
            </a:r>
            <a:br>
              <a:rPr lang="en-US" sz="2800" dirty="0"/>
            </a:br>
            <a:r>
              <a:rPr lang="en-US" sz="2800" dirty="0"/>
              <a:t>Is neurotoxicity an issue? </a:t>
            </a:r>
            <a:endParaRPr lang="nl-NL" sz="28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53722AF-2238-5E7F-0D26-38D07E5088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700808"/>
            <a:ext cx="11379200" cy="4699992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/>
              <a:t>Stress is harmful</a:t>
            </a:r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dirty="0"/>
              <a:t>Low dose anesthetics!</a:t>
            </a:r>
          </a:p>
          <a:p>
            <a:pPr marL="0" indent="0" algn="ctr">
              <a:buNone/>
            </a:pPr>
            <a:r>
              <a:rPr lang="en-US" sz="2800" dirty="0"/>
              <a:t>Short procedures</a:t>
            </a:r>
          </a:p>
          <a:p>
            <a:pPr marL="0" indent="0" algn="ctr">
              <a:buNone/>
            </a:pPr>
            <a:r>
              <a:rPr lang="en-US" sz="2800" dirty="0"/>
              <a:t>Combine procedures</a:t>
            </a:r>
          </a:p>
          <a:p>
            <a:pPr marL="0" indent="0" algn="ctr">
              <a:buNone/>
            </a:pPr>
            <a:r>
              <a:rPr lang="nl-NL" sz="2800" dirty="0" err="1"/>
              <a:t>Opiates</a:t>
            </a:r>
            <a:r>
              <a:rPr lang="nl-NL" sz="2800" dirty="0"/>
              <a:t> are </a:t>
            </a:r>
            <a:r>
              <a:rPr lang="nl-NL" sz="2800" dirty="0" err="1"/>
              <a:t>not</a:t>
            </a:r>
            <a:r>
              <a:rPr lang="nl-NL" sz="2800" dirty="0"/>
              <a:t> </a:t>
            </a:r>
            <a:r>
              <a:rPr lang="nl-NL" sz="2800" dirty="0" err="1"/>
              <a:t>toxic</a:t>
            </a:r>
            <a:endParaRPr lang="nl-NL" sz="2800" dirty="0"/>
          </a:p>
          <a:p>
            <a:pPr marL="0" indent="0" algn="ctr">
              <a:buNone/>
            </a:pPr>
            <a:endParaRPr lang="nl-NL" sz="2800" dirty="0"/>
          </a:p>
          <a:p>
            <a:pPr marL="0" indent="0" algn="ctr">
              <a:buNone/>
            </a:pPr>
            <a:r>
              <a:rPr lang="nl-NL" sz="2800" dirty="0"/>
              <a:t>Comfort!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505507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70822" y="276906"/>
            <a:ext cx="8943108" cy="609600"/>
          </a:xfrm>
        </p:spPr>
        <p:txBody>
          <a:bodyPr/>
          <a:lstStyle/>
          <a:p>
            <a:r>
              <a:rPr lang="en-US" dirty="0"/>
              <a:t>Thank you for your attention! </a:t>
            </a:r>
            <a:r>
              <a:rPr lang="en-US" dirty="0">
                <a:solidFill>
                  <a:srgbClr val="FF0000"/>
                </a:solidFill>
                <a:hlinkClick r:id="rId2"/>
              </a:rPr>
              <a:t>www.pediatric-anesthesia.eu</a:t>
            </a:r>
            <a:r>
              <a:rPr lang="en-US" dirty="0">
                <a:solidFill>
                  <a:srgbClr val="FF0000"/>
                </a:solidFill>
              </a:rPr>
              <a:t>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J.degraaff@erasmusmc.nl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1"/>
          <p:cNvGrpSpPr>
            <a:grpSpLocks/>
          </p:cNvGrpSpPr>
          <p:nvPr/>
        </p:nvGrpSpPr>
        <p:grpSpPr bwMode="auto">
          <a:xfrm>
            <a:off x="-528736" y="980728"/>
            <a:ext cx="12720735" cy="6120680"/>
            <a:chOff x="982363" y="1687366"/>
            <a:chExt cx="7816894" cy="4344398"/>
          </a:xfrm>
        </p:grpSpPr>
        <p:pic>
          <p:nvPicPr>
            <p:cNvPr id="5" name="Picture 6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2675" y="4019629"/>
              <a:ext cx="963237" cy="1000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3778" y="5352926"/>
              <a:ext cx="663726" cy="663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36" descr="C:\Users\suzette.sheppard\AppData\Local\Microsoft\Windows\Temporary Internet Files\Content.Outlook\CB82V6EI\l dorris photo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8070" y="3427261"/>
              <a:ext cx="791748" cy="872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8" descr="C:\Users\suzette.sheppard\AppData\Local\Microsoft\Windows\Temporary Internet Files\Content.Outlook\CB82V6EI\FullSizeRender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1295" y="2372515"/>
              <a:ext cx="598065" cy="10448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48" descr="C:\Users\suzette.sheppard\AppData\Local\Microsoft\Windows\Temporary Internet Files\Content.Outlook\CB82V6EI\PGK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8150" y="3143752"/>
              <a:ext cx="664205" cy="6270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4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8106" y="1703687"/>
              <a:ext cx="1161869" cy="1031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31" descr="C:\Users\suzette.sheppard\AppData\Local\Microsoft\Windows\Temporary Internet Files\Content.Outlook\CB82V6EI\JPC BCH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7426" y="1704547"/>
              <a:ext cx="740465" cy="993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7" descr="C:\Users\suzette.sheppard\AppData\Local\Microsoft\Windows\Temporary Internet Files\Content.Outlook\CB82V6EI\gb 'portrait'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8266" y="5278165"/>
              <a:ext cx="1182688" cy="722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0" descr="cid:45993E0A-5AEF-4658-974F-3E87A47C1A3B@thechildrenshospital.org"/>
            <p:cNvPicPr>
              <a:picLocks noChangeAspect="1" noChangeArrowheads="1"/>
            </p:cNvPicPr>
            <p:nvPr/>
          </p:nvPicPr>
          <p:blipFill>
            <a:blip r:embed="rId11" r:link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8314" y="2405981"/>
              <a:ext cx="642873" cy="741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9" descr="C:\Users\suzette.sheppard\AppData\Local\Microsoft\Windows\Temporary Internet Files\Content.Outlook\CB82V6EI\David Costi photo.pn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9261" y="2427553"/>
              <a:ext cx="675748" cy="6490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3" descr="C:\Users\suzette.sheppard\AppData\Local\Microsoft\Windows\Temporary Internet Files\Content.Outlook\CB82V6EI\IMG_0784 cropped2.jp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1699023"/>
              <a:ext cx="772298" cy="8758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4" descr="C:\Users\suzette.sheppard\AppData\Local\Microsoft\Windows\Temporary Internet Files\Content.Outlook\CB82V6EI\DSC_0109.jp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3832906"/>
              <a:ext cx="782743" cy="967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5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5298" y="2957018"/>
              <a:ext cx="622665" cy="875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6" descr="C:\Users\suzette.sheppard\AppData\Local\Microsoft\Windows\Temporary Internet Files\Content.Outlook\CB82V6EI\andreas_taenzer.jpg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5298" y="4316752"/>
              <a:ext cx="622665" cy="509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" descr="C:\Users\suzette.sheppard\AppData\Local\Microsoft\Windows\Temporary Internet Files\Content.Outlook\CB82V6EI\Andrew Davidson (CRDO contact us page).JPG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6708" y="1703687"/>
              <a:ext cx="1126876" cy="828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9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0416" y="3680924"/>
              <a:ext cx="732428" cy="6497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10" descr="C:\Users\suzette.sheppard\AppData\Local\Microsoft\Windows\Temporary Internet Files\Content.Outlook\CB82V6EI\IMG_1766.JPG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2574840"/>
              <a:ext cx="780888" cy="834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11" descr="C:\Users\suzette.sheppard\AppData\Local\Microsoft\Windows\Temporary Internet Files\Content.Outlook\CB82V6EI\A M Chisakuta.JPG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7963" y="3101866"/>
              <a:ext cx="772298" cy="885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12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363" y="4782978"/>
              <a:ext cx="1248032" cy="501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3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2999" y="3196757"/>
              <a:ext cx="780889" cy="791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7" descr="C:\Users\suzette.sheppard\AppData\Local\Microsoft\Windows\Temporary Internet Files\Content.Outlook\CB82V6EI\AnI_DSC0240-small (002).png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0261" y="2977731"/>
              <a:ext cx="493283" cy="1008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8" descr="C:\Users\suzette.sheppard\AppData\Local\Microsoft\Windows\Temporary Internet Files\Content.Outlook\CB82V6EI\BellingerDavid_screen_res-6.jpg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7518" y="2513696"/>
              <a:ext cx="623863" cy="7625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23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1732" y="2220420"/>
              <a:ext cx="738596" cy="9370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32" descr="C:\Users\suzette.sheppard\AppData\Local\Microsoft\Windows\Temporary Internet Files\Content.Outlook\CB82V6EI\picture joss thomas.jpg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9603" y="1706881"/>
              <a:ext cx="718413" cy="6997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33" descr="C:\Users\suzette.sheppard\AppData\Local\Microsoft\Windows\Temporary Internet Files\Content.Outlook\CB82V6EI\Graaff de_Vitale Functies.jpg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0542" y="5266540"/>
              <a:ext cx="746315" cy="734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14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6505" y="4774313"/>
              <a:ext cx="792725" cy="535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30" descr="C:\Users\marmor_j\AppData\Local\Microsoft\Windows\Temporary Internet Files\Content.Outlook\N53IM1WF\IMG_0779.JPG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004816" y="5261248"/>
              <a:ext cx="593365" cy="8856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15" descr="C:\Users\suzette.sheppard\AppData\Local\Microsoft\Windows\Temporary Internet Files\Content.Outlook\CB82V6EI\Dr Berde.png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3931" y="3962263"/>
              <a:ext cx="617742" cy="8636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8" descr="C:\Users\suzette.sheppard\AppData\Local\Microsoft\Windows\Temporary Internet Files\Content.Outlook\CB82V6EI\spa picture me.jpg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5008" y="3965188"/>
              <a:ext cx="772298" cy="817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16" descr="C:\Users\suzette.sheppard\AppData\Local\Microsoft\Windows\Temporary Internet Files\Content.Outlook\CB82V6EI\20130827_074114.jpg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503" y="4642894"/>
              <a:ext cx="716795" cy="818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4" descr="https://www.mcri.edu.au/sites/default/files/styles/feature_bar_logo__300x300_/public/media/picture-624-1419215242.jpg?itok=Ipid6wYz">
              <a:hlinkClick r:id="rId34"/>
            </p:cNvPr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1512" y="5278165"/>
              <a:ext cx="622072" cy="722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5" descr="C:\Users\suzette.sheppard\AppData\Local\Microsoft\Windows\Temporary Internet Files\Content.Outlook\CB82V6EI\P4040075.JPG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9950" y="1704547"/>
              <a:ext cx="871400" cy="809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29" descr="C:\Users\suzette.sheppard\AppData\Local\Microsoft\Windows\Temporary Internet Files\Content.Outlook\CB82V6EI\ida Salvo.png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9360" y="4840776"/>
              <a:ext cx="1204038" cy="918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24"/>
            <p:cNvPicPr>
              <a:picLocks noChangeAspect="1" noChangeArrowheads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9584" y="4788760"/>
              <a:ext cx="651803" cy="792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22" descr="C:\Users\suzette.sheppard\AppData\Local\Microsoft\Windows\Temporary Internet Files\Content.Outlook\CB82V6EI\Haret Denisa M.jpg"/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3086" y="3988698"/>
              <a:ext cx="569321" cy="8119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37" descr="C:\Users\suzette.sheppard\AppData\Local\Microsoft\Windows\Temporary Internet Files\Content.Outlook\CB82V6EI\headshot.jpg"/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7878" y="5684790"/>
              <a:ext cx="598626" cy="315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38" descr="C:\Users\suzette.sheppard\AppData\Local\Microsoft\Windows\Temporary Internet Files\Content.Outlook\CB82V6EI\MuellerMartin08.jpg"/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109" y="5407386"/>
              <a:ext cx="638675" cy="596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39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4138" y="4208722"/>
              <a:ext cx="795288" cy="622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42" descr="C:\Users\suzette.sheppard\AppData\Local\Microsoft\Windows\Temporary Internet Files\Content.Outlook\CB82V6EI\Takagi M.jpg"/>
            <p:cNvPicPr>
              <a:picLocks noChangeAspect="1" noChangeArrowheads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7448" y="2725899"/>
              <a:ext cx="910287" cy="701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43" descr="C:\Users\suzette.sheppard\AppData\Local\Microsoft\Windows\Temporary Internet Files\Content.Outlook\CB82V6EI\Sethna_Navil.jpg"/>
            <p:cNvPicPr>
              <a:picLocks noChangeAspect="1" noChangeArrowheads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8000" y="3388390"/>
              <a:ext cx="736574" cy="942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44" descr="cid:CC24FBB3-304A-4137-A392-3A8DDF8CA332@lan"/>
            <p:cNvPicPr>
              <a:picLocks noChangeAspect="1" noChangeArrowheads="1"/>
            </p:cNvPicPr>
            <p:nvPr/>
          </p:nvPicPr>
          <p:blipFill>
            <a:blip r:embed="rId45" r:link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9118" y="4724274"/>
              <a:ext cx="838542" cy="817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45"/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4032" y="4089753"/>
              <a:ext cx="794461" cy="777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47" descr="C:\Users\suzette.sheppard\AppData\Local\Microsoft\Windows\Temporary Internet Files\Content.Outlook\CB82V6EI\IMG_OB.JPG"/>
            <p:cNvPicPr>
              <a:picLocks noChangeAspect="1" noChangeArrowheads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7660" y="4992924"/>
              <a:ext cx="597967" cy="7720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25" descr="http://www.alfredicu.org.au/assets/photos/Consultants-Icons/FrawleyIcon.jpg"/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5558" y="3675948"/>
              <a:ext cx="632850" cy="726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49" descr="C:\Users\suzette.sheppard\AppData\Local\Microsoft\Windows\Temporary Internet Files\Content.Outlook\CB82V6EI\peter_-1.JPG"/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7980" y="4584216"/>
              <a:ext cx="586821" cy="566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Picture 52" descr="C:\Users\suzette.sheppard\AppData\Local\Microsoft\Windows\Temporary Internet Files\Content.Outlook\CB82V6EI\23627.jpg"/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1153" y="4420293"/>
              <a:ext cx="899361" cy="6737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Picture 53" descr="C:\Users\suzette.sheppard\AppData\Local\Microsoft\Windows\Temporary Internet Files\Content.Outlook\CB82V6EI\Robyn Stargatt.JPG"/>
            <p:cNvPicPr>
              <a:picLocks noChangeAspect="1" noChangeArrowheads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0349" y="5106480"/>
              <a:ext cx="663429" cy="894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54" descr="C:\Users\suzette.sheppard\AppData\Local\Microsoft\Windows\Temporary Internet Files\Content.Outlook\CB82V6EI\Suresh 2015.jpg"/>
            <p:cNvPicPr>
              <a:picLocks noChangeAspect="1" noChangeArrowheads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9148" y="2696988"/>
              <a:ext cx="810401" cy="924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Picture 51" descr="C:\Users\suzette.sheppard\AppData\Local\Microsoft\Windows\Temporary Internet Files\Content.Outlook\CB82V6EI\Pollyanna Hardy.jpg"/>
            <p:cNvPicPr>
              <a:picLocks noChangeAspect="1" noChangeArrowheads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9410" y="3568408"/>
              <a:ext cx="820139" cy="10157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Picture 55" descr="http://www.vicbiostat.org.au/sites/default/files/styles/thumbnail/public/headshots/sarah-arnup.JPG?itok=hjYkGCr-">
              <a:hlinkClick r:id="rId55"/>
            </p:cNvPr>
            <p:cNvPicPr>
              <a:picLocks noChangeAspect="1" noChangeArrowheads="1"/>
            </p:cNvPicPr>
            <p:nvPr/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8328" y="3508429"/>
              <a:ext cx="839058" cy="919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" name="Picture 56" descr="C:\Users\suzette.sheppard\AppData\Local\Microsoft\Windows\Temporary Internet Files\Content.Outlook\CB82V6EI\Soriano_Sulpicio.jpeg"/>
            <p:cNvPicPr>
              <a:picLocks noChangeAspect="1" noChangeArrowheads="1"/>
            </p:cNvPicPr>
            <p:nvPr/>
          </p:nvPicPr>
          <p:blipFill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3913" y="1699023"/>
              <a:ext cx="841713" cy="1043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" name="Picture 57" descr="https://www.mcri.edu.au/sites/default/files/styles/feature_bar_logo__300x300_/public/media/picture-739-1419217387.jpg?itok=5fTh6F8q"/>
            <p:cNvPicPr>
              <a:picLocks noChangeAspect="1" noChangeArrowheads="1"/>
            </p:cNvPicPr>
            <p:nvPr/>
          </p:nvPicPr>
          <p:blipFill>
            <a:blip r:embed="rId58" r:link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8151" y="5529954"/>
              <a:ext cx="909433" cy="4707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" name="Picture 58" descr="C:\Users\suzette.sheppard\AppData\Local\Microsoft\Windows\Temporary Internet Files\Content.Outlook\CB82V6EI\YoungVanessa2 (2).jpg"/>
            <p:cNvPicPr>
              <a:picLocks noChangeAspect="1" noChangeArrowheads="1"/>
            </p:cNvPicPr>
            <p:nvPr/>
          </p:nvPicPr>
          <p:blipFill>
            <a:blip r:embed="rId6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6849" y="2992109"/>
              <a:ext cx="872408" cy="699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" name="Picture 21" descr="C:\Users\suzette.sheppard\AppData\Local\Microsoft\Windows\Temporary Internet Files\Content.Outlook\CB82V6EI\cropped portrait.jpg"/>
            <p:cNvPicPr>
              <a:picLocks noChangeAspect="1" noChangeArrowheads="1"/>
            </p:cNvPicPr>
            <p:nvPr/>
          </p:nvPicPr>
          <p:blipFill>
            <a:blip r:embed="rId6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3544" y="3139040"/>
              <a:ext cx="721087" cy="869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" name="Picture 60"/>
            <p:cNvPicPr>
              <a:picLocks noChangeAspect="1"/>
            </p:cNvPicPr>
            <p:nvPr/>
          </p:nvPicPr>
          <p:blipFill>
            <a:blip r:embed="rId6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4050" y="4944061"/>
              <a:ext cx="900026" cy="608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" name="Picture 64"/>
            <p:cNvPicPr>
              <a:picLocks noChangeAspect="1"/>
            </p:cNvPicPr>
            <p:nvPr/>
          </p:nvPicPr>
          <p:blipFill>
            <a:blip r:embed="rId6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1585" y="2798941"/>
              <a:ext cx="801919" cy="801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" name="Picture 67"/>
            <p:cNvPicPr>
              <a:picLocks noChangeAspect="1"/>
            </p:cNvPicPr>
            <p:nvPr/>
          </p:nvPicPr>
          <p:blipFill>
            <a:blip r:embed="rId6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1606" y="5552173"/>
              <a:ext cx="433159" cy="464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" name="Picture 69"/>
            <p:cNvPicPr>
              <a:picLocks noChangeAspect="1"/>
            </p:cNvPicPr>
            <p:nvPr/>
          </p:nvPicPr>
          <p:blipFill>
            <a:blip r:embed="rId6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8248" y="3488734"/>
              <a:ext cx="721009" cy="739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" name="Picture 70"/>
            <p:cNvPicPr>
              <a:picLocks noChangeAspect="1"/>
            </p:cNvPicPr>
            <p:nvPr/>
          </p:nvPicPr>
          <p:blipFill>
            <a:blip r:embed="rId6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1244" y="1900859"/>
              <a:ext cx="952832" cy="1099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" name="Picture 68"/>
            <p:cNvPicPr>
              <a:picLocks noChangeAspect="1"/>
            </p:cNvPicPr>
            <p:nvPr/>
          </p:nvPicPr>
          <p:blipFill>
            <a:blip r:embed="rId6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8530" y="1687366"/>
              <a:ext cx="940727" cy="543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" name="Picture 71" descr="http://www.hpg23.it/_arke3/Modules/phpthumb/phpThumb.php?src=/img/upload/image/Bruno_Locatelli_per_web.jpg&amp;w=197">
              <a:hlinkClick r:id="rId68"/>
            </p:cNvPr>
            <p:cNvPicPr>
              <a:picLocks noChangeAspect="1" noChangeArrowheads="1"/>
            </p:cNvPicPr>
            <p:nvPr/>
          </p:nvPicPr>
          <p:blipFill>
            <a:blip r:embed="rId6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9974" y="5570482"/>
              <a:ext cx="777939" cy="430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" name="Picture 50" descr="C:\Users\suzette.sheppard\AppData\Local\Microsoft\Windows\Temporary Internet Files\Content.Outlook\CB82V6EI\Philip Ragg.jpg"/>
            <p:cNvPicPr>
              <a:picLocks noChangeAspect="1" noChangeArrowheads="1"/>
            </p:cNvPicPr>
            <p:nvPr/>
          </p:nvPicPr>
          <p:blipFill>
            <a:blip r:embed="rId7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2165" y="5402173"/>
              <a:ext cx="761627" cy="598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" name="Picture 72"/>
            <p:cNvPicPr>
              <a:picLocks noChangeAspect="1"/>
            </p:cNvPicPr>
            <p:nvPr/>
          </p:nvPicPr>
          <p:blipFill>
            <a:blip r:embed="rId7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1317" y="1694925"/>
              <a:ext cx="636312" cy="661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" name="Picture 66"/>
            <p:cNvPicPr>
              <a:picLocks noChangeAspect="1"/>
            </p:cNvPicPr>
            <p:nvPr/>
          </p:nvPicPr>
          <p:blipFill>
            <a:blip r:embed="rId7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7701" y="2151846"/>
              <a:ext cx="718622" cy="671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" name="Picture 26" descr="https://encrypted-tbn1.gstatic.com/images?q=tbn:ANd9GcR-6gyjg4dcbBo8OqENUFQzZe_BUuzjjajuTIKp5lUkkmfMTij2044UrCQ"/>
            <p:cNvPicPr>
              <a:picLocks noChangeAspect="1" noChangeArrowheads="1"/>
            </p:cNvPicPr>
            <p:nvPr/>
          </p:nvPicPr>
          <p:blipFill>
            <a:blip r:embed="rId7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9950" y="4310100"/>
              <a:ext cx="670511" cy="1182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" name="Picture 41" descr="C:\Users\suzette.sheppard\AppData\Local\Microsoft\Windows\Temporary Internet Files\Content.Outlook\CB82V6EI\IMG_4937.JPG"/>
            <p:cNvPicPr>
              <a:picLocks noChangeAspect="1" noChangeArrowheads="1"/>
            </p:cNvPicPr>
            <p:nvPr/>
          </p:nvPicPr>
          <p:blipFill>
            <a:blip r:embed="rId7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8832" y="5284447"/>
              <a:ext cx="818083" cy="747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" name="Picture 73"/>
            <p:cNvPicPr>
              <a:picLocks noChangeAspect="1"/>
            </p:cNvPicPr>
            <p:nvPr/>
          </p:nvPicPr>
          <p:blipFill>
            <a:blip r:embed="rId7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2791" y="4781990"/>
              <a:ext cx="441632" cy="6400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" name="Picture 74"/>
            <p:cNvPicPr>
              <a:picLocks noChangeAspect="1"/>
            </p:cNvPicPr>
            <p:nvPr/>
          </p:nvPicPr>
          <p:blipFill>
            <a:blip r:embed="rId7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4558" y="1699023"/>
              <a:ext cx="495980" cy="739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" name="Picture 40" descr="C:\Users\suzette.sheppard\AppData\Local\Microsoft\Windows\Temporary Internet Files\Content.Outlook\CB82V6EI\McCannMary.jpg"/>
            <p:cNvPicPr>
              <a:picLocks noChangeAspect="1" noChangeArrowheads="1"/>
            </p:cNvPicPr>
            <p:nvPr/>
          </p:nvPicPr>
          <p:blipFill>
            <a:blip r:embed="rId7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1609" y="2215826"/>
              <a:ext cx="628057" cy="12228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5625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117D73-B480-49F1-93D9-98F1B99F7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A08EFA2E-F3A5-41F2-B85F-BAA13B8FFC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7040281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8678DE-1D28-41A4-8B08-AE09F3616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257C59B-622C-4C67-A2B5-499CCE90FF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8" name="Picture 2" descr="Kanwaljeet J. S. Anand, M.B.B.S., D.Phil., F.A.A.P., F.C.C.M., F.R.C.P.C.H.">
            <a:extLst>
              <a:ext uri="{FF2B5EF4-FFF2-40B4-BE49-F238E27FC236}">
                <a16:creationId xmlns:a16="http://schemas.microsoft.com/office/drawing/2014/main" id="{0D4DBD54-6935-46F3-8713-34D7168DA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5123" y="1825625"/>
            <a:ext cx="3084475" cy="3820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DA72E61D-0762-4B54-8AB1-A290FD8129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9698" y="1825625"/>
            <a:ext cx="5305425" cy="401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3392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89A9EF-D0A5-4C0A-8277-8A066B12D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EB72D49-8103-4C89-93FC-BE7B4A0500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Randomized clinical trial: ductus ligation</a:t>
            </a:r>
          </a:p>
          <a:p>
            <a:r>
              <a:rPr lang="en-US" dirty="0"/>
              <a:t>No opioids (NO + </a:t>
            </a:r>
            <a:r>
              <a:rPr lang="en-US" dirty="0" err="1"/>
              <a:t>mus</a:t>
            </a:r>
            <a:r>
              <a:rPr lang="en-US" dirty="0"/>
              <a:t> vs.  + opioids (fentanyl)</a:t>
            </a: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121486A-235F-4F79-86DD-35F8BE8C2A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793" y="2827187"/>
            <a:ext cx="7105881" cy="383677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D190B006-CE6B-4FF2-903E-2A211BCD3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6674" y="3007939"/>
            <a:ext cx="4015143" cy="3254637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07485E4F-A3C9-46CA-B008-023292F766BD}"/>
              </a:ext>
            </a:extLst>
          </p:cNvPr>
          <p:cNvSpPr txBox="1"/>
          <p:nvPr/>
        </p:nvSpPr>
        <p:spPr>
          <a:xfrm>
            <a:off x="9696893" y="6406193"/>
            <a:ext cx="1986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Anand Lancet 1987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990769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>
                <a:solidFill>
                  <a:srgbClr val="0D1F74"/>
                </a:solidFill>
              </a:rPr>
              <a:t>Established</a:t>
            </a:r>
            <a:r>
              <a:rPr lang="nl-NL" dirty="0">
                <a:solidFill>
                  <a:srgbClr val="0D1F74"/>
                </a:solidFill>
              </a:rPr>
              <a:t> </a:t>
            </a:r>
            <a:r>
              <a:rPr lang="nl-NL" dirty="0" err="1">
                <a:solidFill>
                  <a:srgbClr val="0D1F74"/>
                </a:solidFill>
              </a:rPr>
              <a:t>Neurotoxins</a:t>
            </a:r>
            <a:endParaRPr lang="nl-NL" dirty="0">
              <a:solidFill>
                <a:srgbClr val="0D1F74"/>
              </a:solidFill>
            </a:endParaRPr>
          </a:p>
        </p:txBody>
      </p:sp>
      <p:sp>
        <p:nvSpPr>
          <p:cNvPr id="28674" name="Tijdelijke aanduiding voor inhoud 2"/>
          <p:cNvSpPr>
            <a:spLocks noGrp="1"/>
          </p:cNvSpPr>
          <p:nvPr>
            <p:ph idx="1"/>
          </p:nvPr>
        </p:nvSpPr>
        <p:spPr>
          <a:xfrm>
            <a:off x="2027238" y="1690464"/>
            <a:ext cx="8389243" cy="4114800"/>
          </a:xfrm>
        </p:spPr>
        <p:txBody>
          <a:bodyPr/>
          <a:lstStyle/>
          <a:p>
            <a:r>
              <a:rPr lang="nl-NL" sz="1600" dirty="0">
                <a:solidFill>
                  <a:srgbClr val="333333"/>
                </a:solidFill>
              </a:rPr>
              <a:t>Alcohol					</a:t>
            </a:r>
            <a:r>
              <a:rPr lang="nl-NL" sz="1600" dirty="0" err="1">
                <a:solidFill>
                  <a:srgbClr val="333333"/>
                </a:solidFill>
              </a:rPr>
              <a:t>Fetal</a:t>
            </a:r>
            <a:r>
              <a:rPr lang="nl-NL" sz="1600" dirty="0">
                <a:solidFill>
                  <a:srgbClr val="333333"/>
                </a:solidFill>
              </a:rPr>
              <a:t> alcohol </a:t>
            </a:r>
            <a:r>
              <a:rPr lang="nl-NL" sz="1600" dirty="0" err="1">
                <a:solidFill>
                  <a:srgbClr val="333333"/>
                </a:solidFill>
              </a:rPr>
              <a:t>syndrome</a:t>
            </a:r>
            <a:endParaRPr lang="nl-NL" sz="1600" dirty="0">
              <a:solidFill>
                <a:srgbClr val="333333"/>
              </a:solidFill>
            </a:endParaRPr>
          </a:p>
          <a:p>
            <a:endParaRPr lang="nl-NL" sz="1600" dirty="0"/>
          </a:p>
          <a:p>
            <a:pPr lvl="1"/>
            <a:endParaRPr lang="nl-NL" sz="1600" dirty="0"/>
          </a:p>
        </p:txBody>
      </p:sp>
      <p:sp>
        <p:nvSpPr>
          <p:cNvPr id="28676" name="Line 8"/>
          <p:cNvSpPr>
            <a:spLocks noChangeShapeType="1"/>
          </p:cNvSpPr>
          <p:nvPr/>
        </p:nvSpPr>
        <p:spPr bwMode="auto">
          <a:xfrm>
            <a:off x="5056189" y="1966689"/>
            <a:ext cx="1150937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nl-NL"/>
          </a:p>
        </p:txBody>
      </p:sp>
      <p:sp>
        <p:nvSpPr>
          <p:cNvPr id="28680" name="Tekstvak 7"/>
          <p:cNvSpPr txBox="1">
            <a:spLocks noChangeArrowheads="1"/>
          </p:cNvSpPr>
          <p:nvPr/>
        </p:nvSpPr>
        <p:spPr bwMode="auto">
          <a:xfrm>
            <a:off x="6672065" y="6165304"/>
            <a:ext cx="405809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1400" dirty="0"/>
              <a:t>www.fasproject.nl</a:t>
            </a:r>
            <a:endParaRPr lang="en-US" sz="1400" dirty="0"/>
          </a:p>
          <a:p>
            <a:r>
              <a:rPr lang="en-US" sz="1400" dirty="0" err="1"/>
              <a:t>Creeley</a:t>
            </a:r>
            <a:r>
              <a:rPr lang="en-US" sz="1400" dirty="0"/>
              <a:t> and Olney </a:t>
            </a:r>
            <a:r>
              <a:rPr lang="en-US" sz="1400" dirty="0" err="1"/>
              <a:t>Anesth</a:t>
            </a:r>
            <a:r>
              <a:rPr lang="en-US" sz="1400" dirty="0"/>
              <a:t> </a:t>
            </a:r>
            <a:r>
              <a:rPr lang="en-US" sz="1400" dirty="0" err="1"/>
              <a:t>Analg</a:t>
            </a:r>
            <a:r>
              <a:rPr lang="en-US" sz="1400" dirty="0"/>
              <a:t> 2010;110 442-8</a:t>
            </a:r>
          </a:p>
        </p:txBody>
      </p:sp>
      <p:pic>
        <p:nvPicPr>
          <p:cNvPr id="9" name="Picture 2" descr="http://www.fasproject.nl/project/wp-content/uploads/2012/12/fa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481" y="2348880"/>
            <a:ext cx="5545038" cy="3696692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930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>
                <a:solidFill>
                  <a:srgbClr val="0D1F74"/>
                </a:solidFill>
              </a:rPr>
              <a:t>Established</a:t>
            </a:r>
            <a:r>
              <a:rPr lang="nl-NL" dirty="0">
                <a:solidFill>
                  <a:srgbClr val="0D1F74"/>
                </a:solidFill>
              </a:rPr>
              <a:t> </a:t>
            </a:r>
            <a:r>
              <a:rPr lang="nl-NL" dirty="0" err="1">
                <a:solidFill>
                  <a:srgbClr val="0D1F74"/>
                </a:solidFill>
              </a:rPr>
              <a:t>Neurotoxins</a:t>
            </a:r>
            <a:endParaRPr lang="nl-NL" dirty="0">
              <a:solidFill>
                <a:srgbClr val="0D1F74"/>
              </a:solidFill>
            </a:endParaRPr>
          </a:p>
        </p:txBody>
      </p:sp>
      <p:sp>
        <p:nvSpPr>
          <p:cNvPr id="28674" name="Tijdelijke aanduiding voor inhoud 2"/>
          <p:cNvSpPr>
            <a:spLocks noGrp="1"/>
          </p:cNvSpPr>
          <p:nvPr>
            <p:ph idx="1"/>
          </p:nvPr>
        </p:nvSpPr>
        <p:spPr>
          <a:xfrm>
            <a:off x="2027238" y="1690464"/>
            <a:ext cx="8389243" cy="4114800"/>
          </a:xfrm>
        </p:spPr>
        <p:txBody>
          <a:bodyPr/>
          <a:lstStyle/>
          <a:p>
            <a:r>
              <a:rPr lang="nl-NL" sz="1600" dirty="0">
                <a:solidFill>
                  <a:srgbClr val="333333"/>
                </a:solidFill>
              </a:rPr>
              <a:t>Alcohol					</a:t>
            </a:r>
            <a:r>
              <a:rPr lang="nl-NL" sz="1600" dirty="0" err="1">
                <a:solidFill>
                  <a:srgbClr val="333333"/>
                </a:solidFill>
              </a:rPr>
              <a:t>Fetal</a:t>
            </a:r>
            <a:r>
              <a:rPr lang="nl-NL" sz="1600" dirty="0">
                <a:solidFill>
                  <a:srgbClr val="333333"/>
                </a:solidFill>
              </a:rPr>
              <a:t> alcohol </a:t>
            </a:r>
            <a:r>
              <a:rPr lang="nl-NL" sz="1600" dirty="0" err="1">
                <a:solidFill>
                  <a:srgbClr val="333333"/>
                </a:solidFill>
              </a:rPr>
              <a:t>syndrome</a:t>
            </a:r>
            <a:endParaRPr lang="nl-NL" sz="1600" dirty="0">
              <a:solidFill>
                <a:srgbClr val="333333"/>
              </a:solidFill>
            </a:endParaRPr>
          </a:p>
          <a:p>
            <a:endParaRPr lang="nl-NL" sz="1600" dirty="0">
              <a:solidFill>
                <a:srgbClr val="333333"/>
              </a:solidFill>
            </a:endParaRPr>
          </a:p>
          <a:p>
            <a:r>
              <a:rPr lang="nl-NL" sz="1600" dirty="0" err="1">
                <a:solidFill>
                  <a:srgbClr val="333333"/>
                </a:solidFill>
              </a:rPr>
              <a:t>Antiepileptic</a:t>
            </a:r>
            <a:r>
              <a:rPr lang="nl-NL" sz="1600" dirty="0">
                <a:solidFill>
                  <a:srgbClr val="333333"/>
                </a:solidFill>
              </a:rPr>
              <a:t> drugs				</a:t>
            </a:r>
            <a:r>
              <a:rPr lang="nl-NL" sz="1600" dirty="0" err="1">
                <a:solidFill>
                  <a:srgbClr val="333333"/>
                </a:solidFill>
              </a:rPr>
              <a:t>Fetal</a:t>
            </a:r>
            <a:r>
              <a:rPr lang="nl-NL" sz="1600" dirty="0">
                <a:solidFill>
                  <a:srgbClr val="333333"/>
                </a:solidFill>
              </a:rPr>
              <a:t> </a:t>
            </a:r>
            <a:r>
              <a:rPr lang="nl-NL" sz="1600" dirty="0" err="1">
                <a:solidFill>
                  <a:srgbClr val="333333"/>
                </a:solidFill>
              </a:rPr>
              <a:t>malformations</a:t>
            </a:r>
            <a:endParaRPr lang="nl-NL" sz="1600" dirty="0">
              <a:solidFill>
                <a:srgbClr val="333333"/>
              </a:solidFill>
            </a:endParaRPr>
          </a:p>
          <a:p>
            <a:pPr lvl="1"/>
            <a:r>
              <a:rPr lang="nl-NL" sz="1600" dirty="0" err="1">
                <a:solidFill>
                  <a:srgbClr val="333333"/>
                </a:solidFill>
              </a:rPr>
              <a:t>Phenyetoin</a:t>
            </a:r>
            <a:r>
              <a:rPr lang="nl-NL" sz="1600" dirty="0">
                <a:solidFill>
                  <a:srgbClr val="333333"/>
                </a:solidFill>
              </a:rPr>
              <a:t> 				</a:t>
            </a:r>
            <a:r>
              <a:rPr lang="nl-NL" sz="1600" dirty="0" err="1">
                <a:solidFill>
                  <a:srgbClr val="333333"/>
                </a:solidFill>
              </a:rPr>
              <a:t>Developmental</a:t>
            </a:r>
            <a:r>
              <a:rPr lang="nl-NL" sz="1600" dirty="0">
                <a:solidFill>
                  <a:srgbClr val="333333"/>
                </a:solidFill>
              </a:rPr>
              <a:t> delay</a:t>
            </a:r>
          </a:p>
          <a:p>
            <a:pPr lvl="1"/>
            <a:r>
              <a:rPr lang="nl-NL" sz="1600" dirty="0" err="1">
                <a:solidFill>
                  <a:srgbClr val="333333"/>
                </a:solidFill>
              </a:rPr>
              <a:t>Phenobarbital</a:t>
            </a:r>
            <a:r>
              <a:rPr lang="nl-NL" sz="1600" dirty="0">
                <a:solidFill>
                  <a:srgbClr val="333333"/>
                </a:solidFill>
              </a:rPr>
              <a:t>				</a:t>
            </a:r>
            <a:r>
              <a:rPr lang="nl-NL" sz="1600" dirty="0" err="1">
                <a:solidFill>
                  <a:srgbClr val="333333"/>
                </a:solidFill>
              </a:rPr>
              <a:t>Microcephaly</a:t>
            </a:r>
            <a:endParaRPr lang="nl-NL" sz="1600" dirty="0">
              <a:solidFill>
                <a:srgbClr val="333333"/>
              </a:solidFill>
            </a:endParaRPr>
          </a:p>
          <a:p>
            <a:pPr lvl="1"/>
            <a:r>
              <a:rPr lang="nl-NL" sz="1600" dirty="0"/>
              <a:t>Benzodiazepine</a:t>
            </a:r>
          </a:p>
          <a:p>
            <a:pPr marL="0" indent="0">
              <a:buNone/>
            </a:pPr>
            <a:endParaRPr lang="nl-NL" sz="1600" dirty="0"/>
          </a:p>
          <a:p>
            <a:pPr lvl="1"/>
            <a:endParaRPr lang="nl-NL" sz="1600" dirty="0"/>
          </a:p>
          <a:p>
            <a:pPr lvl="1"/>
            <a:endParaRPr lang="nl-NL" sz="1600" dirty="0"/>
          </a:p>
        </p:txBody>
      </p:sp>
      <p:sp>
        <p:nvSpPr>
          <p:cNvPr id="28676" name="Line 8"/>
          <p:cNvSpPr>
            <a:spLocks noChangeShapeType="1"/>
          </p:cNvSpPr>
          <p:nvPr/>
        </p:nvSpPr>
        <p:spPr bwMode="auto">
          <a:xfrm>
            <a:off x="5056189" y="1966689"/>
            <a:ext cx="1150937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nl-NL"/>
          </a:p>
        </p:txBody>
      </p:sp>
      <p:sp>
        <p:nvSpPr>
          <p:cNvPr id="28677" name="Line 8"/>
          <p:cNvSpPr>
            <a:spLocks noChangeShapeType="1"/>
          </p:cNvSpPr>
          <p:nvPr/>
        </p:nvSpPr>
        <p:spPr bwMode="auto">
          <a:xfrm>
            <a:off x="5058569" y="2665190"/>
            <a:ext cx="1150938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nl-NL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961" y="3585418"/>
            <a:ext cx="3826116" cy="2867918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930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>
                <a:solidFill>
                  <a:srgbClr val="0D1F74"/>
                </a:solidFill>
              </a:rPr>
              <a:t>Established</a:t>
            </a:r>
            <a:r>
              <a:rPr lang="nl-NL" dirty="0">
                <a:solidFill>
                  <a:srgbClr val="0D1F74"/>
                </a:solidFill>
              </a:rPr>
              <a:t> </a:t>
            </a:r>
            <a:r>
              <a:rPr lang="nl-NL" dirty="0" err="1">
                <a:solidFill>
                  <a:srgbClr val="0D1F74"/>
                </a:solidFill>
              </a:rPr>
              <a:t>Neurotoxins</a:t>
            </a:r>
            <a:endParaRPr lang="nl-NL" dirty="0">
              <a:solidFill>
                <a:srgbClr val="0D1F74"/>
              </a:solidFill>
            </a:endParaRPr>
          </a:p>
        </p:txBody>
      </p:sp>
      <p:sp>
        <p:nvSpPr>
          <p:cNvPr id="28674" name="Tijdelijke aanduiding voor inhoud 2"/>
          <p:cNvSpPr>
            <a:spLocks noGrp="1"/>
          </p:cNvSpPr>
          <p:nvPr>
            <p:ph idx="1"/>
          </p:nvPr>
        </p:nvSpPr>
        <p:spPr>
          <a:xfrm>
            <a:off x="2027238" y="1690464"/>
            <a:ext cx="8389243" cy="4114800"/>
          </a:xfrm>
        </p:spPr>
        <p:txBody>
          <a:bodyPr/>
          <a:lstStyle/>
          <a:p>
            <a:r>
              <a:rPr lang="nl-NL" sz="1600" dirty="0">
                <a:solidFill>
                  <a:srgbClr val="333333"/>
                </a:solidFill>
              </a:rPr>
              <a:t>Alcohol					</a:t>
            </a:r>
            <a:r>
              <a:rPr lang="nl-NL" sz="1600" dirty="0" err="1">
                <a:solidFill>
                  <a:srgbClr val="333333"/>
                </a:solidFill>
              </a:rPr>
              <a:t>Fetal</a:t>
            </a:r>
            <a:r>
              <a:rPr lang="nl-NL" sz="1600" dirty="0">
                <a:solidFill>
                  <a:srgbClr val="333333"/>
                </a:solidFill>
              </a:rPr>
              <a:t> alcohol </a:t>
            </a:r>
            <a:r>
              <a:rPr lang="nl-NL" sz="1600" dirty="0" err="1">
                <a:solidFill>
                  <a:srgbClr val="333333"/>
                </a:solidFill>
              </a:rPr>
              <a:t>syndrome</a:t>
            </a:r>
            <a:endParaRPr lang="nl-NL" sz="1600" dirty="0">
              <a:solidFill>
                <a:srgbClr val="333333"/>
              </a:solidFill>
            </a:endParaRPr>
          </a:p>
          <a:p>
            <a:endParaRPr lang="nl-NL" sz="1600" dirty="0">
              <a:solidFill>
                <a:srgbClr val="333333"/>
              </a:solidFill>
            </a:endParaRPr>
          </a:p>
          <a:p>
            <a:r>
              <a:rPr lang="nl-NL" sz="1600" dirty="0" err="1">
                <a:solidFill>
                  <a:srgbClr val="333333"/>
                </a:solidFill>
              </a:rPr>
              <a:t>Antiepileptic</a:t>
            </a:r>
            <a:r>
              <a:rPr lang="nl-NL" sz="1600" dirty="0">
                <a:solidFill>
                  <a:srgbClr val="333333"/>
                </a:solidFill>
              </a:rPr>
              <a:t> drugs				</a:t>
            </a:r>
            <a:r>
              <a:rPr lang="nl-NL" sz="1600" dirty="0" err="1">
                <a:solidFill>
                  <a:srgbClr val="333333"/>
                </a:solidFill>
              </a:rPr>
              <a:t>Fetal</a:t>
            </a:r>
            <a:r>
              <a:rPr lang="nl-NL" sz="1600" dirty="0">
                <a:solidFill>
                  <a:srgbClr val="333333"/>
                </a:solidFill>
              </a:rPr>
              <a:t> </a:t>
            </a:r>
            <a:r>
              <a:rPr lang="nl-NL" sz="1600" dirty="0" err="1">
                <a:solidFill>
                  <a:srgbClr val="333333"/>
                </a:solidFill>
              </a:rPr>
              <a:t>malformations</a:t>
            </a:r>
            <a:endParaRPr lang="nl-NL" sz="1600" dirty="0">
              <a:solidFill>
                <a:srgbClr val="333333"/>
              </a:solidFill>
            </a:endParaRPr>
          </a:p>
          <a:p>
            <a:pPr lvl="1"/>
            <a:r>
              <a:rPr lang="nl-NL" sz="1600" dirty="0" err="1">
                <a:solidFill>
                  <a:srgbClr val="333333"/>
                </a:solidFill>
              </a:rPr>
              <a:t>Phenyetoin</a:t>
            </a:r>
            <a:r>
              <a:rPr lang="nl-NL" sz="1600" dirty="0">
                <a:solidFill>
                  <a:srgbClr val="333333"/>
                </a:solidFill>
              </a:rPr>
              <a:t> 				</a:t>
            </a:r>
            <a:r>
              <a:rPr lang="nl-NL" sz="1600" dirty="0" err="1">
                <a:solidFill>
                  <a:srgbClr val="333333"/>
                </a:solidFill>
              </a:rPr>
              <a:t>Developmental</a:t>
            </a:r>
            <a:r>
              <a:rPr lang="nl-NL" sz="1600" dirty="0">
                <a:solidFill>
                  <a:srgbClr val="333333"/>
                </a:solidFill>
              </a:rPr>
              <a:t> delay</a:t>
            </a:r>
          </a:p>
          <a:p>
            <a:pPr lvl="1"/>
            <a:r>
              <a:rPr lang="nl-NL" sz="1600" dirty="0" err="1">
                <a:solidFill>
                  <a:srgbClr val="333333"/>
                </a:solidFill>
              </a:rPr>
              <a:t>Phenobarbital</a:t>
            </a:r>
            <a:r>
              <a:rPr lang="nl-NL" sz="1600" dirty="0">
                <a:solidFill>
                  <a:srgbClr val="333333"/>
                </a:solidFill>
              </a:rPr>
              <a:t>				</a:t>
            </a:r>
            <a:r>
              <a:rPr lang="nl-NL" sz="1600" dirty="0" err="1">
                <a:solidFill>
                  <a:srgbClr val="333333"/>
                </a:solidFill>
              </a:rPr>
              <a:t>Microcephaly</a:t>
            </a:r>
            <a:endParaRPr lang="nl-NL" sz="1600" dirty="0">
              <a:solidFill>
                <a:srgbClr val="333333"/>
              </a:solidFill>
            </a:endParaRPr>
          </a:p>
          <a:p>
            <a:pPr lvl="1"/>
            <a:r>
              <a:rPr lang="nl-NL" sz="1600" dirty="0"/>
              <a:t>Benzodiazepine</a:t>
            </a:r>
          </a:p>
          <a:p>
            <a:pPr marL="457200" lvl="1" indent="0">
              <a:buNone/>
            </a:pPr>
            <a:endParaRPr lang="nl-NL" sz="1600" dirty="0"/>
          </a:p>
          <a:p>
            <a:r>
              <a:rPr lang="nl-NL" sz="1600" dirty="0" err="1"/>
              <a:t>Anesthetic</a:t>
            </a:r>
            <a:r>
              <a:rPr lang="nl-NL" sz="1600" dirty="0"/>
              <a:t> drugs				</a:t>
            </a:r>
            <a:endParaRPr lang="en-US" sz="1600" dirty="0"/>
          </a:p>
          <a:p>
            <a:pPr lvl="1"/>
            <a:r>
              <a:rPr lang="nl-NL" sz="1600" dirty="0" err="1"/>
              <a:t>Nitrous</a:t>
            </a:r>
            <a:r>
              <a:rPr lang="nl-NL" sz="1600" dirty="0"/>
              <a:t> oxide</a:t>
            </a:r>
          </a:p>
          <a:p>
            <a:pPr lvl="1"/>
            <a:r>
              <a:rPr lang="nl-NL" sz="1600" dirty="0" err="1"/>
              <a:t>Ketamine</a:t>
            </a:r>
            <a:endParaRPr lang="nl-NL" sz="1600" dirty="0"/>
          </a:p>
          <a:p>
            <a:pPr lvl="1"/>
            <a:r>
              <a:rPr lang="nl-NL" sz="1600" dirty="0" err="1"/>
              <a:t>Isoflurane</a:t>
            </a:r>
            <a:r>
              <a:rPr lang="nl-NL" sz="1600" dirty="0"/>
              <a:t>/</a:t>
            </a:r>
            <a:r>
              <a:rPr lang="nl-NL" sz="1600" dirty="0" err="1"/>
              <a:t>Sevoflurane</a:t>
            </a:r>
            <a:endParaRPr lang="nl-NL" sz="1600" dirty="0"/>
          </a:p>
          <a:p>
            <a:pPr lvl="1"/>
            <a:r>
              <a:rPr lang="nl-NL" sz="1600" dirty="0" err="1"/>
              <a:t>Propofol</a:t>
            </a:r>
            <a:endParaRPr lang="nl-NL" sz="1600" dirty="0"/>
          </a:p>
          <a:p>
            <a:pPr lvl="1"/>
            <a:r>
              <a:rPr lang="nl-NL" sz="1600" dirty="0" err="1"/>
              <a:t>Midazolam</a:t>
            </a:r>
            <a:endParaRPr lang="nl-NL" sz="1600" dirty="0"/>
          </a:p>
          <a:p>
            <a:pPr lvl="1"/>
            <a:endParaRPr lang="nl-NL" sz="1600" dirty="0"/>
          </a:p>
          <a:p>
            <a:pPr lvl="1"/>
            <a:endParaRPr lang="nl-NL" sz="1600" dirty="0"/>
          </a:p>
        </p:txBody>
      </p:sp>
      <p:sp>
        <p:nvSpPr>
          <p:cNvPr id="28676" name="Line 8"/>
          <p:cNvSpPr>
            <a:spLocks noChangeShapeType="1"/>
          </p:cNvSpPr>
          <p:nvPr/>
        </p:nvSpPr>
        <p:spPr bwMode="auto">
          <a:xfrm>
            <a:off x="5056189" y="1966689"/>
            <a:ext cx="1150937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nl-NL"/>
          </a:p>
        </p:txBody>
      </p:sp>
      <p:sp>
        <p:nvSpPr>
          <p:cNvPr id="28677" name="Line 8"/>
          <p:cNvSpPr>
            <a:spLocks noChangeShapeType="1"/>
          </p:cNvSpPr>
          <p:nvPr/>
        </p:nvSpPr>
        <p:spPr bwMode="auto">
          <a:xfrm>
            <a:off x="5058569" y="2665190"/>
            <a:ext cx="1150938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nl-NL"/>
          </a:p>
        </p:txBody>
      </p:sp>
      <p:sp>
        <p:nvSpPr>
          <p:cNvPr id="28678" name="Line 7"/>
          <p:cNvSpPr>
            <a:spLocks noChangeShapeType="1"/>
          </p:cNvSpPr>
          <p:nvPr/>
        </p:nvSpPr>
        <p:spPr bwMode="auto">
          <a:xfrm>
            <a:off x="5058569" y="4364310"/>
            <a:ext cx="1150938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nl-NL"/>
          </a:p>
        </p:txBody>
      </p:sp>
      <p:sp>
        <p:nvSpPr>
          <p:cNvPr id="28679" name="Tekstvak 7"/>
          <p:cNvSpPr txBox="1">
            <a:spLocks noChangeArrowheads="1"/>
          </p:cNvSpPr>
          <p:nvPr/>
        </p:nvSpPr>
        <p:spPr bwMode="auto">
          <a:xfrm>
            <a:off x="7604314" y="3869699"/>
            <a:ext cx="1439863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sz="115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8680" name="Tekstvak 7"/>
          <p:cNvSpPr txBox="1">
            <a:spLocks noChangeArrowheads="1"/>
          </p:cNvSpPr>
          <p:nvPr/>
        </p:nvSpPr>
        <p:spPr bwMode="auto">
          <a:xfrm>
            <a:off x="6744073" y="6381329"/>
            <a:ext cx="405809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err="1"/>
              <a:t>Creeley</a:t>
            </a:r>
            <a:r>
              <a:rPr lang="en-US" sz="1400" dirty="0"/>
              <a:t> and Olney </a:t>
            </a:r>
            <a:r>
              <a:rPr lang="en-US" sz="1400" dirty="0" err="1"/>
              <a:t>Anesth</a:t>
            </a:r>
            <a:r>
              <a:rPr lang="en-US" sz="1400" dirty="0"/>
              <a:t> </a:t>
            </a:r>
            <a:r>
              <a:rPr lang="en-US" sz="1400" dirty="0" err="1"/>
              <a:t>Analg</a:t>
            </a:r>
            <a:r>
              <a:rPr lang="en-US" sz="1400" dirty="0"/>
              <a:t> 2010;110 442-8</a:t>
            </a:r>
          </a:p>
        </p:txBody>
      </p:sp>
    </p:spTree>
    <p:extLst>
      <p:ext uri="{BB962C8B-B14F-4D97-AF65-F5344CB8AC3E}">
        <p14:creationId xmlns:p14="http://schemas.microsoft.com/office/powerpoint/2010/main" val="78398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‘SAFETY-kids Consortium; Safe Anesthesia For Every Toddler and Young kids. &amp;#x0D;&amp;#x0A;A Dutch consortium to improve safety of&quot;/&gt;&lt;property id=&quot;20307&quot; value=&quot;259&quot;/&gt;&lt;/object&gt;&lt;object type=&quot;3&quot; unique_id=&quot;10055&quot;&gt;&lt;property id=&quot;20148&quot; value=&quot;5&quot;/&gt;&lt;property id=&quot;20300&quot; value=&quot;Slide 6 - &amp;quot;Neurotoxicity: Animal models&amp;#x0D;&amp;#x0A;&amp;quot;&quot;/&gt;&lt;property id=&quot;20307&quot; value=&quot;306&quot;/&gt;&lt;/object&gt;&lt;object type=&quot;3&quot; unique_id=&quot;13706&quot;&gt;&lt;property id=&quot;20148&quot; value=&quot;5&quot;/&gt;&lt;property id=&quot;20300&quot; value=&quot;Slide 2 - &amp;quot;Is anaesthesia toxic for children?&amp;quot;&quot;/&gt;&lt;property id=&quot;20307&quot; value=&quot;367&quot;/&gt;&lt;/object&gt;&lt;object type=&quot;3&quot; unique_id=&quot;13707&quot;&gt;&lt;property id=&quot;20148&quot; value=&quot;5&quot;/&gt;&lt;property id=&quot;20300&quot; value=&quot;Slide 3 - &amp;quot;Established Neurotoxins&amp;quot;&quot;/&gt;&lt;property id=&quot;20307&quot; value=&quot;371&quot;/&gt;&lt;/object&gt;&lt;object type=&quot;3&quot; unique_id=&quot;13708&quot;&gt;&lt;property id=&quot;20148&quot; value=&quot;5&quot;/&gt;&lt;property id=&quot;20300&quot; value=&quot;Slide 4 - &amp;quot;Established Neurotoxins&amp;quot;&quot;/&gt;&lt;property id=&quot;20307&quot; value=&quot;370&quot;/&gt;&lt;/object&gt;&lt;object type=&quot;3&quot; unique_id=&quot;13709&quot;&gt;&lt;property id=&quot;20148&quot; value=&quot;5&quot;/&gt;&lt;property id=&quot;20300&quot; value=&quot;Slide 5 - &amp;quot;Established Neurotoxins&amp;quot;&quot;/&gt;&lt;property id=&quot;20307&quot; value=&quot;369&quot;/&gt;&lt;/object&gt;&lt;object type=&quot;3&quot; unique_id=&quot;13711&quot;&gt;&lt;property id=&quot;20148&quot; value=&quot;5&quot;/&gt;&lt;property id=&quot;20300&quot; value=&quot;Slide 10 - &amp;quot;Anesthesia neurotoxicity? &amp;quot;&quot;/&gt;&lt;property id=&quot;20307&quot; value=&quot;373&quot;/&gt;&lt;/object&gt;&lt;object type=&quot;3&quot; unique_id=&quot;13725&quot;&gt;&lt;property id=&quot;20148&quot; value=&quot;5&quot;/&gt;&lt;property id=&quot;20300&quot; value=&quot;Slide 14&quot;/&gt;&lt;property id=&quot;20307&quot; value=&quot;386&quot;/&gt;&lt;/object&gt;&lt;object type=&quot;3&quot; unique_id=&quot;13727&quot;&gt;&lt;property id=&quot;20148&quot; value=&quot;5&quot;/&gt;&lt;property id=&quot;20300&quot; value=&quot;Slide 15&quot;/&gt;&lt;property id=&quot;20307&quot; value=&quot;390&quot;/&gt;&lt;/object&gt;&lt;object type=&quot;3&quot; unique_id=&quot;13730&quot;&gt;&lt;property id=&quot;20148&quot; value=&quot;5&quot;/&gt;&lt;property id=&quot;20300&quot; value=&quot;Slide 16 - &amp;quot;Randomized Clinical Trial GAS-study : &amp;#x0D;&amp;#x0A;General  vs. regional anaesthesia&amp;quot;&quot;/&gt;&lt;property id=&quot;20307&quot; value=&quot;394&quot;/&gt;&lt;/object&gt;&lt;object type=&quot;3&quot; unique_id=&quot;13748&quot;&gt;&lt;property id=&quot;20148&quot; value=&quot;5&quot;/&gt;&lt;property id=&quot;20300&quot; value=&quot;Slide 17&quot;/&gt;&lt;property id=&quot;20307&quot; value=&quot;412&quot;/&gt;&lt;/object&gt;&lt;object type=&quot;3&quot; unique_id=&quot;13750&quot;&gt;&lt;property id=&quot;20148&quot; value=&quot;5&quot;/&gt;&lt;property id=&quot;20300&quot; value=&quot;Slide 18 - &amp;quot;Summary GAS-study&amp;quot;&quot;/&gt;&lt;property id=&quot;20307&quot; value=&quot;414&quot;/&gt;&lt;/object&gt;&lt;object type=&quot;3&quot; unique_id=&quot;14281&quot;&gt;&lt;property id=&quot;20148&quot; value=&quot;5&quot;/&gt;&lt;property id=&quot;20300&quot; value=&quot;Slide 12&quot;/&gt;&lt;property id=&quot;20307&quot; value=&quot;431&quot;/&gt;&lt;/object&gt;&lt;object type=&quot;3&quot; unique_id=&quot;18062&quot;&gt;&lt;property id=&quot;20148&quot; value=&quot;5&quot;/&gt;&lt;property id=&quot;20300&quot; value=&quot;Slide 20 - &amp;quot;FDA warning: 14 Dec 2016&amp;quot;&quot;/&gt;&lt;property id=&quot;20307&quot; value=&quot;501&quot;/&gt;&lt;/object&gt;&lt;object type=&quot;3&quot; unique_id=&quot;25169&quot;&gt;&lt;property id=&quot;20148&quot; value=&quot;5&quot;/&gt;&lt;property id=&quot;20300&quot; value=&quot;Slide 8 - &amp;quot;Learning &amp;amp; Motivation&amp;quot;&quot;/&gt;&lt;property id=&quot;20307&quot; value=&quot;541&quot;/&gt;&lt;/object&gt;&lt;object type=&quot;3&quot; unique_id=&quot;45779&quot;&gt;&lt;property id=&quot;20148&quot; value=&quot;5&quot;/&gt;&lt;property id=&quot;20300&quot; value=&quot;Slide 7 - &amp;quot;Neurotoxicity: Animal models&amp;#x0D;&amp;#x0A;&amp;quot;&quot;/&gt;&lt;property id=&quot;20307&quot; value=&quot;546&quot;/&gt;&lt;/object&gt;&lt;object type=&quot;3&quot; unique_id=&quot;45863&quot;&gt;&lt;property id=&quot;20148&quot; value=&quot;5&quot;/&gt;&lt;property id=&quot;20300&quot; value=&quot;Slide 9 - &amp;quot;Time Windows of Vulnerability to the Neurotoxic Effects&amp;#x0D;&amp;#x0A;of NMDA Receptor Antagonists for Rat&amp;#x0D;&amp;#x0A;(Postulated for Monkey&quot;/&gt;&lt;property id=&quot;20307&quot; value=&quot;547&quot;/&gt;&lt;/object&gt;&lt;object type=&quot;3&quot; unique_id=&quot;46030&quot;&gt;&lt;property id=&quot;20148&quot; value=&quot;5&quot;/&gt;&lt;property id=&quot;20300&quot; value=&quot;Slide 42&quot;/&gt;&lt;property id=&quot;20307&quot; value=&quot;548&quot;/&gt;&lt;/object&gt;&lt;object type=&quot;3&quot; unique_id=&quot;46384&quot;&gt;&lt;property id=&quot;20148&quot; value=&quot;5&quot;/&gt;&lt;property id=&quot;20300&quot; value=&quot;Slide 11&quot;/&gt;&lt;property id=&quot;20307&quot; value=&quot;553&quot;/&gt;&lt;/object&gt;&lt;object type=&quot;3&quot; unique_id=&quot;46542&quot;&gt;&lt;property id=&quot;20148&quot; value=&quot;5&quot;/&gt;&lt;property id=&quot;20300&quot; value=&quot;Slide 13 - &amp;quot;Anesthesia neurotoxicity? &amp;quot;&quot;/&gt;&lt;property id=&quot;20307&quot; value=&quot;554&quot;/&gt;&lt;/object&gt;&lt;object type=&quot;3&quot; unique_id=&quot;46673&quot;&gt;&lt;property id=&quot;20148&quot; value=&quot;5&quot;/&gt;&lt;property id=&quot;20300&quot; value=&quot;Slide 19&quot;/&gt;&lt;property id=&quot;20307&quot; value=&quot;555&quot;/&gt;&lt;/object&gt;&lt;object type=&quot;3&quot; unique_id=&quot;47735&quot;&gt;&lt;property id=&quot;20148&quot; value=&quot;5&quot;/&gt;&lt;property id=&quot;20300&quot; value=&quot;Slide 21 - &amp;quot;T-REX&amp;quot;&quot;/&gt;&lt;property id=&quot;20307&quot; value=&quot;568&quot;/&gt;&lt;/object&gt;&lt;object type=&quot;3&quot; unique_id=&quot;47736&quot;&gt;&lt;property id=&quot;20148&quot; value=&quot;5&quot;/&gt;&lt;property id=&quot;20300&quot; value=&quot;Slide 22&quot;/&gt;&lt;property id=&quot;20307&quot; value=&quot;563&quot;/&gt;&lt;/object&gt;&lt;object type=&quot;3&quot; unique_id=&quot;47737&quot;&gt;&lt;property id=&quot;20148&quot; value=&quot;5&quot;/&gt;&lt;property id=&quot;20300&quot; value=&quot;Slide 23&quot;/&gt;&lt;property id=&quot;20307&quot; value=&quot;567&quot;/&gt;&lt;/object&gt;&lt;object type=&quot;3&quot; unique_id=&quot;47738&quot;&gt;&lt;property id=&quot;20148&quot; value=&quot;5&quot;/&gt;&lt;property id=&quot;20300&quot; value=&quot;Slide 24&quot;/&gt;&lt;property id=&quot;20307&quot; value=&quot;564&quot;/&gt;&lt;/object&gt;&lt;object type=&quot;3&quot; unique_id=&quot;47739&quot;&gt;&lt;property id=&quot;20148&quot; value=&quot;5&quot;/&gt;&lt;property id=&quot;20300&quot; value=&quot;Slide 25 - &amp;quot;Review Dexmed&amp;quot;&quot;/&gt;&lt;property id=&quot;20307&quot; value=&quot;565&quot;/&gt;&lt;/object&gt;&lt;object type=&quot;3&quot; unique_id=&quot;47740&quot;&gt;&lt;property id=&quot;20148&quot; value=&quot;5&quot;/&gt;&lt;property id=&quot;20300&quot; value=&quot;Slide 26 - &amp;quot;TREX Phase 1: pilot&amp;quot;&quot;/&gt;&lt;property id=&quot;20307&quot; value=&quot;566&quot;/&gt;&lt;/object&gt;&lt;object type=&quot;3&quot; unique_id=&quot;47741&quot;&gt;&lt;property id=&quot;20148&quot; value=&quot;5&quot;/&gt;&lt;property id=&quot;20300&quot; value=&quot;Slide 27 - &amp;quot;TREX trial&amp;quot;&quot;/&gt;&lt;property id=&quot;20307&quot; value=&quot;570&quot;/&gt;&lt;/object&gt;&lt;object type=&quot;3&quot; unique_id=&quot;47742&quot;&gt;&lt;property id=&quot;20148&quot; value=&quot;5&quot;/&gt;&lt;property id=&quot;20300&quot; value=&quot;Slide 28 - &amp;quot;TREX trial&amp;quot;&quot;/&gt;&lt;property id=&quot;20307&quot; value=&quot;571&quot;/&gt;&lt;/object&gt;&lt;object type=&quot;3&quot; unique_id=&quot;47743&quot;&gt;&lt;property id=&quot;20148&quot; value=&quot;5&quot;/&gt;&lt;property id=&quot;20300&quot; value=&quot;Slide 29 - &amp;quot;TREX-trial&amp;quot;&quot;/&gt;&lt;property id=&quot;20307&quot; value=&quot;572&quot;/&gt;&lt;/object&gt;&lt;object type=&quot;3&quot; unique_id=&quot;47744&quot;&gt;&lt;property id=&quot;20148&quot; value=&quot;5&quot;/&gt;&lt;property id=&quot;20300&quot; value=&quot;Slide 30 - &amp;quot;TREX trial: Exclusion (1)&amp;quot;&quot;/&gt;&lt;property id=&quot;20307&quot; value=&quot;573&quot;/&gt;&lt;/object&gt;&lt;object type=&quot;3&quot; unique_id=&quot;47745&quot;&gt;&lt;property id=&quot;20148&quot; value=&quot;5&quot;/&gt;&lt;property id=&quot;20300&quot; value=&quot;Slide 31 - &amp;quot;TREX trial: Exclusion (2)&amp;quot;&quot;/&gt;&lt;property id=&quot;20307&quot; value=&quot;574&quot;/&gt;&lt;/object&gt;&lt;object type=&quot;3&quot; unique_id=&quot;48001&quot;&gt;&lt;property id=&quot;20148&quot; value=&quot;5&quot;/&gt;&lt;property id=&quot;20300&quot; value=&quot;Slide 32 - &amp;quot;TREX&amp;quot;&quot;/&gt;&lt;property id=&quot;20307&quot; value=&quot;575&quot;/&gt;&lt;/object&gt;&lt;object type=&quot;3&quot; unique_id=&quot;48002&quot;&gt;&lt;property id=&quot;20148&quot; value=&quot;5&quot;/&gt;&lt;property id=&quot;20300&quot; value=&quot;Slide 33 - &amp;quot;TREX-trial: intervention 1&amp;quot;&quot;/&gt;&lt;property id=&quot;20307&quot; value=&quot;576&quot;/&gt;&lt;/object&gt;&lt;object type=&quot;3&quot; unique_id=&quot;48003&quot;&gt;&lt;property id=&quot;20148&quot; value=&quot;5&quot;/&gt;&lt;property id=&quot;20300&quot; value=&quot;Slide 34 - &amp;quot;TREX trial: intervention 2&amp;quot;&quot;/&gt;&lt;property id=&quot;20307&quot; value=&quot;577&quot;/&gt;&lt;/object&gt;&lt;object type=&quot;3&quot; unique_id=&quot;48139&quot;&gt;&lt;property id=&quot;20148&quot; value=&quot;5&quot;/&gt;&lt;property id=&quot;20300&quot; value=&quot;Slide 35 - &amp;quot;TREX-trial: both groups (1)&amp;quot;&quot;/&gt;&lt;property id=&quot;20307&quot; value=&quot;578&quot;/&gt;&lt;/object&gt;&lt;object type=&quot;3&quot; unique_id=&quot;48140&quot;&gt;&lt;property id=&quot;20148&quot; value=&quot;5&quot;/&gt;&lt;property id=&quot;20300&quot; value=&quot;Slide 36 - &amp;quot;TREX-trial: both groups (2)&amp;quot;&quot;/&gt;&lt;property id=&quot;20307&quot; value=&quot;579&quot;/&gt;&lt;/object&gt;&lt;object type=&quot;3&quot; unique_id=&quot;48282&quot;&gt;&lt;property id=&quot;20148&quot; value=&quot;5&quot;/&gt;&lt;property id=&quot;20300&quot; value=&quot;Slide 37 - &amp;quot;Hypotension and hypertension&amp;quot;&quot;/&gt;&lt;property id=&quot;20307&quot; value=&quot;580&quot;/&gt;&lt;/object&gt;&lt;object type=&quot;3&quot; unique_id=&quot;48619&quot;&gt;&lt;property id=&quot;20148&quot; value=&quot;5&quot;/&gt;&lt;property id=&quot;20300&quot; value=&quot;Slide 38 - &amp;quot;Light anesthesia&amp;quot;&quot;/&gt;&lt;property id=&quot;20307&quot; value=&quot;581&quot;/&gt;&lt;/object&gt;&lt;object type=&quot;3&quot; unique_id=&quot;48620&quot;&gt;&lt;property id=&quot;20148&quot; value=&quot;5&quot;/&gt;&lt;property id=&quot;20300&quot; value=&quot;Slide 39 - &amp;quot;Monitoring OR&amp;quot;&quot;/&gt;&lt;property id=&quot;20307&quot; value=&quot;582&quot;/&gt;&lt;/object&gt;&lt;object type=&quot;3&quot; unique_id=&quot;48621&quot;&gt;&lt;property id=&quot;20148&quot; value=&quot;5&quot;/&gt;&lt;property id=&quot;20300&quot; value=&quot;Slide 40 - &amp;quot;TREX-trial: outcome 3 years&amp;quot;&quot;/&gt;&lt;property id=&quot;20307&quot; value=&quot;583&quot;/&gt;&lt;/object&gt;&lt;object type=&quot;3&quot; unique_id=&quot;48622&quot;&gt;&lt;property id=&quot;20148&quot; value=&quot;5&quot;/&gt;&lt;property id=&quot;20300&quot; value=&quot;Slide 41 - &amp;quot;TREX-SAFETY-kids&amp;quot;&quot;/&gt;&lt;property id=&quot;20307&quot; value=&quot;584&quot;/&gt;&lt;/object&gt;&lt;object type=&quot;3&quot; unique_id=&quot;48673&quot;&gt;&lt;property id=&quot;20148&quot; value=&quot;5&quot;/&gt;&lt;property id=&quot;20300&quot; value=&quot;Slide 43 - &amp;quot;Timeline&amp;quot;&quot;/&gt;&lt;property id=&quot;20307&quot; value=&quot;585&quot;/&gt;&lt;/object&gt;&lt;object type=&quot;3&quot; unique_id=&quot;49133&quot;&gt;&lt;property id=&quot;20148&quot; value=&quot;5&quot;/&gt;&lt;property id=&quot;20300&quot; value=&quot;Slide 45 - &amp;quot;Milestones&amp;quot;&quot;/&gt;&lt;property id=&quot;20307&quot; value=&quot;586&quot;/&gt;&lt;/object&gt;&lt;object type=&quot;3&quot; unique_id=&quot;49989&quot;&gt;&lt;property id=&quot;20148&quot; value=&quot;5&quot;/&gt;&lt;property id=&quot;20300&quot; value=&quot;Slide 44 - &amp;quot;Practical issues: Local PI&amp;quot;&quot;/&gt;&lt;property id=&quot;20307&quot; value=&quot;590&quot;/&gt;&lt;/object&gt;&lt;object type=&quot;3&quot; unique_id=&quot;50485&quot;&gt;&lt;property id=&quot;20148&quot; value=&quot;5&quot;/&gt;&lt;property id=&quot;20300&quot; value=&quot;Slide 46 - &amp;quot;Support&amp;quot;&quot;/&gt;&lt;property id=&quot;20307&quot; value=&quot;591&quot;/&gt;&lt;/object&gt;&lt;object type=&quot;3&quot; unique_id=&quot;50934&quot;&gt;&lt;property id=&quot;20148&quot; value=&quot;5&quot;/&gt;&lt;property id=&quot;20300&quot; value=&quot;Slide 50 - &amp;quot;SAFETY-KIDS&amp;quot;&quot;/&gt;&lt;property id=&quot;20307&quot; value=&quot;592&quot;/&gt;&lt;/object&gt;&lt;object type=&quot;3&quot; unique_id=&quot;51977&quot;&gt;&lt;property id=&quot;20148&quot; value=&quot;5&quot;/&gt;&lt;property id=&quot;20300&quot; value=&quot;Slide 51 - &amp;quot;TREX-SAFETY-kids&amp;quot;&quot;/&gt;&lt;property id=&quot;20307&quot; value=&quot;595&quot;/&gt;&lt;/object&gt;&lt;object type=&quot;3&quot; unique_id=&quot;52391&quot;&gt;&lt;property id=&quot;20148&quot; value=&quot;5&quot;/&gt;&lt;property id=&quot;20300&quot; value=&quot;Slide 47 - &amp;quot;Comparability&amp;quot;&quot;/&gt;&lt;property id=&quot;20307&quot; value=&quot;597&quot;/&gt;&lt;/object&gt;&lt;object type=&quot;3&quot; unique_id=&quot;52392&quot;&gt;&lt;property id=&quot;20148&quot; value=&quot;5&quot;/&gt;&lt;property id=&quot;20300&quot; value=&quot;Slide 48 - &amp;quot;Short term effect (age 3 years) &amp;#x0D;&amp;#x0A;&amp;quot;&quot;/&gt;&lt;property id=&quot;20307&quot; value=&quot;598&quot;/&gt;&lt;/object&gt;&lt;object type=&quot;3&quot; unique_id=&quot;52393&quot;&gt;&lt;property id=&quot;20148&quot; value=&quot;5&quot;/&gt;&lt;property id=&quot;20300&quot; value=&quot;Slide 49 - &amp;quot;Long term effects (5 and 8 years)&amp;quot;&quot;/&gt;&lt;property id=&quot;20307&quot; value=&quot;599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Erasmus">
  <a:themeElements>
    <a:clrScheme name="">
      <a:dk1>
        <a:srgbClr val="0C2074"/>
      </a:dk1>
      <a:lt1>
        <a:srgbClr val="FFFFFF"/>
      </a:lt1>
      <a:dk2>
        <a:srgbClr val="7DCFE2"/>
      </a:dk2>
      <a:lt2>
        <a:srgbClr val="000000"/>
      </a:lt2>
      <a:accent1>
        <a:srgbClr val="4B78B5"/>
      </a:accent1>
      <a:accent2>
        <a:srgbClr val="E0DC24"/>
      </a:accent2>
      <a:accent3>
        <a:srgbClr val="FFFFFF"/>
      </a:accent3>
      <a:accent4>
        <a:srgbClr val="091A62"/>
      </a:accent4>
      <a:accent5>
        <a:srgbClr val="B1BED7"/>
      </a:accent5>
      <a:accent6>
        <a:srgbClr val="CBC720"/>
      </a:accent6>
      <a:hlink>
        <a:srgbClr val="1CB01C"/>
      </a:hlink>
      <a:folHlink>
        <a:srgbClr val="DC2424"/>
      </a:folHlink>
    </a:clrScheme>
    <a:fontScheme name="Kantoorthem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altLang="nl-NL" sz="2000" b="0" i="1" u="none" strike="noStrike" cap="none" normalizeH="0" baseline="0" smtClean="0">
            <a:ln>
              <a:noFill/>
            </a:ln>
            <a:solidFill>
              <a:srgbClr val="0D1F74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altLang="nl-NL" sz="2000" b="0" i="1" u="none" strike="noStrike" cap="none" normalizeH="0" baseline="0" smtClean="0">
            <a:ln>
              <a:noFill/>
            </a:ln>
            <a:solidFill>
              <a:srgbClr val="0D1F74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Kantoorthem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ntoorthem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ntoorthem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ntoorthem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ntoorthem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ntoorthem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ntoorthem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ntoorthem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ntoorthem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ntoorthem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ntoorthem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ntoorthem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Kantoor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5837</TotalTime>
  <Words>1490</Words>
  <Application>Microsoft Office PowerPoint</Application>
  <PresentationFormat>Breedbeeld</PresentationFormat>
  <Paragraphs>279</Paragraphs>
  <Slides>49</Slides>
  <Notes>16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10</vt:i4>
      </vt:variant>
      <vt:variant>
        <vt:lpstr>Thema</vt:lpstr>
      </vt:variant>
      <vt:variant>
        <vt:i4>2</vt:i4>
      </vt:variant>
      <vt:variant>
        <vt:lpstr>Diatitels</vt:lpstr>
      </vt:variant>
      <vt:variant>
        <vt:i4>49</vt:i4>
      </vt:variant>
    </vt:vector>
  </HeadingPairs>
  <TitlesOfParts>
    <vt:vector size="61" baseType="lpstr">
      <vt:lpstr>AdvCaeciliaIt</vt:lpstr>
      <vt:lpstr>AdvCaeciliaRm</vt:lpstr>
      <vt:lpstr>AdvPS44A44B</vt:lpstr>
      <vt:lpstr>Arial</vt:lpstr>
      <vt:lpstr>Calibri</vt:lpstr>
      <vt:lpstr>Calibri Light</vt:lpstr>
      <vt:lpstr>Helvetica</vt:lpstr>
      <vt:lpstr>Helvetica Light</vt:lpstr>
      <vt:lpstr>Times New Roman</vt:lpstr>
      <vt:lpstr>Wingdings</vt:lpstr>
      <vt:lpstr>Erasmus</vt:lpstr>
      <vt:lpstr>Tema do Office</vt:lpstr>
      <vt:lpstr>Safety of Procedural Sedatives in young children:  Is neurotoxicity an issue? </vt:lpstr>
      <vt:lpstr>How often?</vt:lpstr>
      <vt:lpstr>Effect of anesthesia on long term?  Is anaesthesia toxic for brain?</vt:lpstr>
      <vt:lpstr>PowerPoint-presentatie</vt:lpstr>
      <vt:lpstr>PowerPoint-presentatie</vt:lpstr>
      <vt:lpstr>PowerPoint-presentatie</vt:lpstr>
      <vt:lpstr>Established Neurotoxins</vt:lpstr>
      <vt:lpstr>Established Neurotoxins</vt:lpstr>
      <vt:lpstr>Established Neurotoxins</vt:lpstr>
      <vt:lpstr>Neurotoxicity: Animal models </vt:lpstr>
      <vt:lpstr>Neurotoxicity: Animal models </vt:lpstr>
      <vt:lpstr>Neurotoxicity: Animal models </vt:lpstr>
      <vt:lpstr>PowerPoint-presentatie</vt:lpstr>
      <vt:lpstr>Comment: Humans are not rats! Problem with rodent experimental paradigm</vt:lpstr>
      <vt:lpstr>PowerPoint-presentatie</vt:lpstr>
      <vt:lpstr>PowerPoint-presentatie</vt:lpstr>
      <vt:lpstr>PowerPoint-presentatie</vt:lpstr>
      <vt:lpstr>PowerPoint-presentatie</vt:lpstr>
      <vt:lpstr>Anesthesia neurotoxicity?  Experimental research:</vt:lpstr>
      <vt:lpstr>PowerPoint-presentatie</vt:lpstr>
      <vt:lpstr>PowerPoint-presentatie</vt:lpstr>
      <vt:lpstr>PowerPoint-presentatie</vt:lpstr>
      <vt:lpstr>PowerPoint-presentatie</vt:lpstr>
      <vt:lpstr>More recent cohort studies</vt:lpstr>
      <vt:lpstr>PowerPoint-presentatie</vt:lpstr>
      <vt:lpstr>PowerPoint-presentatie</vt:lpstr>
      <vt:lpstr>PowerPoint-presentatie</vt:lpstr>
      <vt:lpstr>PowerPoint-presentatie</vt:lpstr>
      <vt:lpstr>Is anesthesia dangerous for the brain?</vt:lpstr>
      <vt:lpstr>Anesthesia neurotoxicity? </vt:lpstr>
      <vt:lpstr>PowerPoint-presentatie</vt:lpstr>
      <vt:lpstr>PowerPoint-presentatie</vt:lpstr>
      <vt:lpstr>PowerPoint-presentatie</vt:lpstr>
      <vt:lpstr>Summary GAS-study 5YR</vt:lpstr>
      <vt:lpstr>PowerPoint-presentatie</vt:lpstr>
      <vt:lpstr>PowerPoint-presentatie</vt:lpstr>
      <vt:lpstr>Follow-up</vt:lpstr>
      <vt:lpstr>Long term follow-up: Growing into deficit!</vt:lpstr>
      <vt:lpstr>PowerPoint-presentatie</vt:lpstr>
      <vt:lpstr>FDA warning: 14 Dec 2016</vt:lpstr>
      <vt:lpstr>Europe</vt:lpstr>
      <vt:lpstr>Europe statement ESA, ESPA </vt:lpstr>
      <vt:lpstr>PowerPoint-presentatie</vt:lpstr>
      <vt:lpstr>PowerPoint-presentatie</vt:lpstr>
      <vt:lpstr>PowerPoint-presentatie</vt:lpstr>
      <vt:lpstr>PowerPoint-presentatie</vt:lpstr>
      <vt:lpstr>Safety of Procedural Sedatives in young children:  Is neurotoxicity an issue? </vt:lpstr>
      <vt:lpstr>Thank you for your attention! www.pediatric-anesthesia.eu  J.degraaff@erasmusmc.nl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Jurgen de Graaff</dc:creator>
  <cp:lastModifiedBy>Jurgen de Graaff</cp:lastModifiedBy>
  <cp:revision>562</cp:revision>
  <dcterms:created xsi:type="dcterms:W3CDTF">2016-03-24T12:16:16Z</dcterms:created>
  <dcterms:modified xsi:type="dcterms:W3CDTF">2022-09-27T11:34:46Z</dcterms:modified>
</cp:coreProperties>
</file>