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256" r:id="rId2"/>
    <p:sldId id="257" r:id="rId3"/>
    <p:sldId id="394" r:id="rId4"/>
    <p:sldId id="395" r:id="rId5"/>
    <p:sldId id="396" r:id="rId6"/>
    <p:sldId id="458" r:id="rId7"/>
    <p:sldId id="459" r:id="rId8"/>
    <p:sldId id="460" r:id="rId9"/>
    <p:sldId id="461" r:id="rId10"/>
    <p:sldId id="462" r:id="rId11"/>
    <p:sldId id="398" r:id="rId12"/>
    <p:sldId id="258" r:id="rId13"/>
    <p:sldId id="332" r:id="rId14"/>
    <p:sldId id="496" r:id="rId15"/>
    <p:sldId id="472" r:id="rId16"/>
    <p:sldId id="464" r:id="rId17"/>
    <p:sldId id="316" r:id="rId18"/>
    <p:sldId id="416" r:id="rId19"/>
    <p:sldId id="473" r:id="rId20"/>
    <p:sldId id="474" r:id="rId21"/>
    <p:sldId id="475" r:id="rId22"/>
    <p:sldId id="413" r:id="rId23"/>
    <p:sldId id="414" r:id="rId24"/>
    <p:sldId id="499" r:id="rId25"/>
    <p:sldId id="500" r:id="rId26"/>
    <p:sldId id="419" r:id="rId27"/>
    <p:sldId id="420" r:id="rId28"/>
    <p:sldId id="338" r:id="rId29"/>
    <p:sldId id="426" r:id="rId30"/>
    <p:sldId id="476" r:id="rId31"/>
    <p:sldId id="477" r:id="rId32"/>
    <p:sldId id="429" r:id="rId33"/>
    <p:sldId id="480" r:id="rId34"/>
    <p:sldId id="479" r:id="rId35"/>
    <p:sldId id="481" r:id="rId36"/>
    <p:sldId id="483" r:id="rId37"/>
    <p:sldId id="485" r:id="rId38"/>
    <p:sldId id="486" r:id="rId39"/>
    <p:sldId id="430" r:id="rId40"/>
    <p:sldId id="434" r:id="rId41"/>
    <p:sldId id="431" r:id="rId42"/>
    <p:sldId id="432" r:id="rId43"/>
    <p:sldId id="433" r:id="rId44"/>
    <p:sldId id="501" r:id="rId45"/>
    <p:sldId id="489" r:id="rId46"/>
    <p:sldId id="493" r:id="rId47"/>
    <p:sldId id="502" r:id="rId48"/>
    <p:sldId id="494" r:id="rId49"/>
    <p:sldId id="495" r:id="rId50"/>
    <p:sldId id="399" r:id="rId51"/>
    <p:sldId id="503" r:id="rId52"/>
    <p:sldId id="363" r:id="rId53"/>
    <p:sldId id="364" r:id="rId54"/>
    <p:sldId id="365" r:id="rId55"/>
    <p:sldId id="366" r:id="rId56"/>
    <p:sldId id="367" r:id="rId57"/>
    <p:sldId id="469" r:id="rId58"/>
    <p:sldId id="345" r:id="rId59"/>
    <p:sldId id="487" r:id="rId60"/>
    <p:sldId id="315" r:id="rId61"/>
    <p:sldId id="346" r:id="rId62"/>
    <p:sldId id="488" r:id="rId63"/>
    <p:sldId id="307" r:id="rId64"/>
    <p:sldId id="310"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5"/>
    <p:restoredTop sz="70459"/>
  </p:normalViewPr>
  <p:slideViewPr>
    <p:cSldViewPr snapToGrid="0" snapToObjects="1">
      <p:cViewPr varScale="1">
        <p:scale>
          <a:sx n="56" d="100"/>
          <a:sy n="56" d="100"/>
        </p:scale>
        <p:origin x="792" y="1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5" d="100"/>
          <a:sy n="65" d="100"/>
        </p:scale>
        <p:origin x="3448" y="2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F42DAE-FBB3-6B4F-A945-BB0A3838DA3B}" type="datetimeFigureOut">
              <a:rPr lang="en-US" smtClean="0"/>
              <a:t>9/5/22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214BA1-E067-F04B-98B4-38534311140A}" type="slidenum">
              <a:rPr lang="en-US" smtClean="0"/>
              <a:t>‹#›</a:t>
            </a:fld>
            <a:endParaRPr lang="en-US"/>
          </a:p>
        </p:txBody>
      </p:sp>
    </p:spTree>
    <p:extLst>
      <p:ext uri="{BB962C8B-B14F-4D97-AF65-F5344CB8AC3E}">
        <p14:creationId xmlns:p14="http://schemas.microsoft.com/office/powerpoint/2010/main" val="1962281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214BA1-E067-F04B-98B4-38534311140A}" type="slidenum">
              <a:rPr lang="en-US" smtClean="0"/>
              <a:t>1</a:t>
            </a:fld>
            <a:endParaRPr lang="en-US"/>
          </a:p>
        </p:txBody>
      </p:sp>
    </p:spTree>
    <p:extLst>
      <p:ext uri="{BB962C8B-B14F-4D97-AF65-F5344CB8AC3E}">
        <p14:creationId xmlns:p14="http://schemas.microsoft.com/office/powerpoint/2010/main" val="1928276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6 year old</a:t>
            </a:r>
            <a:r>
              <a:rPr lang="en-US" baseline="0" dirty="0"/>
              <a:t> healthy boy from California who is described by his family as a light of life</a:t>
            </a:r>
          </a:p>
          <a:p>
            <a:r>
              <a:rPr lang="en-US" baseline="0" dirty="0"/>
              <a:t>He underwent an elective procedure at an oral surgeon’s office to extract a </a:t>
            </a:r>
            <a:r>
              <a:rPr lang="en-US" baseline="0" dirty="0" err="1"/>
              <a:t>supernumery</a:t>
            </a:r>
            <a:r>
              <a:rPr lang="en-US" baseline="0" dirty="0"/>
              <a:t> tooth</a:t>
            </a:r>
          </a:p>
          <a:p>
            <a:r>
              <a:rPr lang="en-US" baseline="0" dirty="0"/>
              <a:t>Caleb had his surgery in a private office </a:t>
            </a:r>
            <a:r>
              <a:rPr lang="mr-IN" baseline="0" dirty="0"/>
              <a:t>–</a:t>
            </a:r>
            <a:r>
              <a:rPr lang="en-US" baseline="0" dirty="0"/>
              <a:t> present for the procedure was an oral surgeon and 2 dental assistants</a:t>
            </a:r>
          </a:p>
          <a:p>
            <a:r>
              <a:rPr lang="en-US" baseline="0" dirty="0"/>
              <a:t>Caleb received midazolam, fentanyl, propofol and ketamine intravenously </a:t>
            </a:r>
            <a:r>
              <a:rPr lang="mr-IN" baseline="0" dirty="0"/>
              <a:t>–</a:t>
            </a:r>
            <a:r>
              <a:rPr lang="en-US" baseline="0" dirty="0"/>
              <a:t> administered by the surgeon</a:t>
            </a:r>
          </a:p>
          <a:p>
            <a:r>
              <a:rPr lang="en-US" baseline="0" dirty="0"/>
              <a:t>No one noticed that Caleb had stopped breathing until the sat monitor alarmed and read 69%</a:t>
            </a:r>
          </a:p>
          <a:p>
            <a:r>
              <a:rPr lang="en-US" baseline="0" dirty="0"/>
              <a:t>The rescue efforts were woefully inadequate </a:t>
            </a:r>
            <a:r>
              <a:rPr lang="mr-IN" baseline="0" dirty="0"/>
              <a:t>–</a:t>
            </a:r>
            <a:r>
              <a:rPr lang="en-US" baseline="0" dirty="0"/>
              <a:t> no one performed CPR, no one attempted to insert an oral or nasal airway and no reversal drugs were administered. He was without oxygen for at least 20 minutes before paramedics arrived. They achieved ROSC in the ED but Caleb Sears passed away 2 days later.  </a:t>
            </a:r>
          </a:p>
          <a:p>
            <a:endParaRPr lang="en-US" dirty="0"/>
          </a:p>
        </p:txBody>
      </p:sp>
      <p:sp>
        <p:nvSpPr>
          <p:cNvPr id="4" name="Slide Number Placeholder 3"/>
          <p:cNvSpPr>
            <a:spLocks noGrp="1"/>
          </p:cNvSpPr>
          <p:nvPr>
            <p:ph type="sldNum" sz="quarter" idx="5"/>
          </p:nvPr>
        </p:nvSpPr>
        <p:spPr/>
        <p:txBody>
          <a:bodyPr/>
          <a:lstStyle/>
          <a:p>
            <a:fld id="{4E214BA1-E067-F04B-98B4-38534311140A}" type="slidenum">
              <a:rPr lang="en-US" smtClean="0"/>
              <a:t>10</a:t>
            </a:fld>
            <a:endParaRPr lang="en-US"/>
          </a:p>
        </p:txBody>
      </p:sp>
    </p:spTree>
    <p:extLst>
      <p:ext uri="{BB962C8B-B14F-4D97-AF65-F5344CB8AC3E}">
        <p14:creationId xmlns:p14="http://schemas.microsoft.com/office/powerpoint/2010/main" val="1940527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214BA1-E067-F04B-98B4-38534311140A}" type="slidenum">
              <a:rPr lang="en-US" smtClean="0"/>
              <a:t>11</a:t>
            </a:fld>
            <a:endParaRPr lang="en-US"/>
          </a:p>
        </p:txBody>
      </p:sp>
    </p:spTree>
    <p:extLst>
      <p:ext uri="{BB962C8B-B14F-4D97-AF65-F5344CB8AC3E}">
        <p14:creationId xmlns:p14="http://schemas.microsoft.com/office/powerpoint/2010/main" val="3946189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14BA1-E067-F04B-98B4-38534311140A}" type="slidenum">
              <a:rPr lang="en-US" smtClean="0"/>
              <a:t>12</a:t>
            </a:fld>
            <a:endParaRPr lang="en-US"/>
          </a:p>
        </p:txBody>
      </p:sp>
    </p:spTree>
    <p:extLst>
      <p:ext uri="{BB962C8B-B14F-4D97-AF65-F5344CB8AC3E}">
        <p14:creationId xmlns:p14="http://schemas.microsoft.com/office/powerpoint/2010/main" val="2889241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Since 95% of all events in sedation occur with the airway or breathing, this is where we are going to focus the discussion on risk factors</a:t>
            </a:r>
          </a:p>
          <a:p>
            <a:endParaRPr lang="en-US" dirty="0"/>
          </a:p>
        </p:txBody>
      </p:sp>
      <p:sp>
        <p:nvSpPr>
          <p:cNvPr id="4" name="Slide Number Placeholder 3"/>
          <p:cNvSpPr>
            <a:spLocks noGrp="1"/>
          </p:cNvSpPr>
          <p:nvPr>
            <p:ph type="sldNum" sz="quarter" idx="10"/>
          </p:nvPr>
        </p:nvSpPr>
        <p:spPr/>
        <p:txBody>
          <a:bodyPr/>
          <a:lstStyle/>
          <a:p>
            <a:fld id="{4E214BA1-E067-F04B-98B4-38534311140A}" type="slidenum">
              <a:rPr lang="en-US" smtClean="0"/>
              <a:t>13</a:t>
            </a:fld>
            <a:endParaRPr lang="en-US"/>
          </a:p>
        </p:txBody>
      </p:sp>
    </p:spTree>
    <p:extLst>
      <p:ext uri="{BB962C8B-B14F-4D97-AF65-F5344CB8AC3E}">
        <p14:creationId xmlns:p14="http://schemas.microsoft.com/office/powerpoint/2010/main" val="2146450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Does my patient have any features that could lead to </a:t>
            </a:r>
            <a:r>
              <a:rPr lang="en-US" b="1" dirty="0">
                <a:solidFill>
                  <a:srgbClr val="C00000"/>
                </a:solidFill>
              </a:rPr>
              <a:t>airway or breathing </a:t>
            </a:r>
            <a:r>
              <a:rPr lang="en-US" dirty="0"/>
              <a:t>complications</a:t>
            </a:r>
            <a:endParaRPr lang="en-US" sz="1000" dirty="0"/>
          </a:p>
          <a:p>
            <a:r>
              <a:rPr lang="en-US" dirty="0"/>
              <a:t>Does my patient have any features that predispose them to </a:t>
            </a:r>
            <a:r>
              <a:rPr lang="en-US" b="1" dirty="0">
                <a:solidFill>
                  <a:srgbClr val="C00000"/>
                </a:solidFill>
              </a:rPr>
              <a:t>pulmonary aspiration</a:t>
            </a:r>
            <a:r>
              <a:rPr lang="en-US" dirty="0"/>
              <a:t>?</a:t>
            </a:r>
            <a:endParaRPr lang="en-US" sz="1000" dirty="0"/>
          </a:p>
          <a:p>
            <a:r>
              <a:rPr lang="en-US" dirty="0"/>
              <a:t>Does my patient have any major medical illnesses that will put them at </a:t>
            </a:r>
            <a:r>
              <a:rPr lang="en-US" b="1" dirty="0">
                <a:solidFill>
                  <a:srgbClr val="C00000"/>
                </a:solidFill>
              </a:rPr>
              <a:t>higher risk </a:t>
            </a:r>
            <a:r>
              <a:rPr lang="en-US" dirty="0"/>
              <a:t>when sedated?</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The problem is that our pre-sedation documentation does not actually help move us closer to understanding risk in a meaningful way. I got Dan to send me some screenshots of your pre-sedation documentation to see where things were at in your institution. And I have to say that it looks a lot like the documentation in most other places, my hospital included. First of all, it is quite limited and focuses on aspects that has been handed down from the old days when anesthesia was in charge of all sedations such as last oral intake and assessment of the ease of intubation. </a:t>
            </a: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I get why this happens - our documentation in electronic medical records is often standardized across institutions and sometimes across many institutions in the same hospital network so ultimately is not able to really reflect a risk specific to a population. In the past decade there has been a lot of work on risk factors in pediatric patients undergoing sedation that are not reflected in our pre-sedation documentation. As such, I don’t think we are consistently asking questions that will help inform us of patient risk and that would allow us to employ mitigation strategies. What I’d like to do for the next 40 minutes or so is to provide you with the science behind risk factors – those we don’t ask about and those that we do – and ultimately, it’s my hope that someone out there will take on the challenge to start the conversation at your institution to move towards a more evidence-based and relevant pre-sedation assessment of risk. A lot of the work I’m going to present to you today comes from the Pediatric Sedation Research Consortium, an organization with which I imagine you are all familiar. The PSRC has really driven the research landscape forward in pediatric sedation and much of what we know has come from them. Many of the studies I am going to present to you are not ED-specific, but I’ve chosen settings and risk factors that I think are still relevant to us.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E214BA1-E067-F04B-98B4-38534311140A}" type="slidenum">
              <a:rPr lang="en-US" smtClean="0"/>
              <a:t>16</a:t>
            </a:fld>
            <a:endParaRPr lang="en-US"/>
          </a:p>
        </p:txBody>
      </p:sp>
    </p:spTree>
    <p:extLst>
      <p:ext uri="{BB962C8B-B14F-4D97-AF65-F5344CB8AC3E}">
        <p14:creationId xmlns:p14="http://schemas.microsoft.com/office/powerpoint/2010/main" val="1004322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what about a kid like this? An open mouth breather who snores?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214BA1-E067-F04B-98B4-38534311140A}" type="slidenum">
              <a:rPr lang="en-US" smtClean="0"/>
              <a:t>17</a:t>
            </a:fld>
            <a:endParaRPr lang="en-US"/>
          </a:p>
        </p:txBody>
      </p:sp>
    </p:spTree>
    <p:extLst>
      <p:ext uri="{BB962C8B-B14F-4D97-AF65-F5344CB8AC3E}">
        <p14:creationId xmlns:p14="http://schemas.microsoft.com/office/powerpoint/2010/main" val="459831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2012 Srinivasan and colleagues performed a retrospective chart review of 1649 propofol sedations for diagnostic imaging procedures. All of the sedations were performed by hospitalists and they looked to see what factors were associated with adverse events. What they found was that patients with snoring or OSA had 2.4 times the odds of experiencing an airway adverse event. And 2.7 times the odds of requiring an airway intervention.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4E214BA1-E067-F04B-98B4-38534311140A}" type="slidenum">
              <a:rPr lang="en-US" smtClean="0"/>
              <a:t>18</a:t>
            </a:fld>
            <a:endParaRPr lang="en-US"/>
          </a:p>
        </p:txBody>
      </p:sp>
    </p:spTree>
    <p:extLst>
      <p:ext uri="{BB962C8B-B14F-4D97-AF65-F5344CB8AC3E}">
        <p14:creationId xmlns:p14="http://schemas.microsoft.com/office/powerpoint/2010/main" val="1957882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Similarly, in 2014 Jocelyn </a:t>
            </a:r>
            <a:r>
              <a:rPr lang="en-US" sz="1200" kern="1200" dirty="0" err="1">
                <a:solidFill>
                  <a:schemeClr val="tx1"/>
                </a:solidFill>
                <a:effectLst/>
                <a:latin typeface="+mn-lt"/>
                <a:ea typeface="+mn-ea"/>
                <a:cs typeface="+mn-cs"/>
              </a:rPr>
              <a:t>Grunwell</a:t>
            </a:r>
            <a:r>
              <a:rPr lang="en-US" sz="1200" kern="1200" dirty="0">
                <a:solidFill>
                  <a:schemeClr val="tx1"/>
                </a:solidFill>
                <a:effectLst/>
                <a:latin typeface="+mn-lt"/>
                <a:ea typeface="+mn-ea"/>
                <a:cs typeface="+mn-cs"/>
              </a:rPr>
              <a:t> and colleagues performed a retrospective review of 804 sedations at a single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by a multi-specialty providers. Most of these sedations were for diagnostic imaging and brief procedures such as LPs auditory brain stem response tests, PICC line insertions and renal biopsies. The objective of this study was to identify risk factors for failed sedations. A failed sedation was defined as failure to complete the imaging test or procedure as a result of an adverse event or complication. They found a history of snoring or OSA was associated with twice the odds of experiencing a failed sedation.</a:t>
            </a:r>
            <a:r>
              <a:rPr lang="en-CA"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4E214BA1-E067-F04B-98B4-38534311140A}" type="slidenum">
              <a:rPr lang="en-US" smtClean="0"/>
              <a:t>20</a:t>
            </a:fld>
            <a:endParaRPr lang="en-US"/>
          </a:p>
        </p:txBody>
      </p:sp>
    </p:spTree>
    <p:extLst>
      <p:ext uri="{BB962C8B-B14F-4D97-AF65-F5344CB8AC3E}">
        <p14:creationId xmlns:p14="http://schemas.microsoft.com/office/powerpoint/2010/main" val="1190055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Finally in 2016 Beach and colleagues from the PSRC reported on almost 140,000 sedations. As you know most of these sedations are performed by sedation services by multi-specialty providers. They looked at risk factors for major complications which were defined as any incidence of pulmonary aspiration, unplanned admission to hospital, cardiac arrest or death. I know, truly MAJOR by any measure </a:t>
            </a:r>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What they found was that snoring or OSA was associated with over 5 times the odds of experiencing a major complication. You can see here that the CI is pretty wide though, so interpret the magnitude of this finding with that in mind.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ANY CASE, we have evidence that OSA or snoring is associated with increased odds airway adverse events and interventions, failed sedations and truly major complications.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E214BA1-E067-F04B-98B4-38534311140A}" type="slidenum">
              <a:rPr lang="en-US" smtClean="0"/>
              <a:t>21</a:t>
            </a:fld>
            <a:endParaRPr lang="en-US"/>
          </a:p>
        </p:txBody>
      </p:sp>
    </p:spTree>
    <p:extLst>
      <p:ext uri="{BB962C8B-B14F-4D97-AF65-F5344CB8AC3E}">
        <p14:creationId xmlns:p14="http://schemas.microsoft.com/office/powerpoint/2010/main" val="3250647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let’s look at our bread and butter kid pre-COVID when there were actually viruses circulating.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4E214BA1-E067-F04B-98B4-38534311140A}" type="slidenum">
              <a:rPr lang="en-US" smtClean="0"/>
              <a:t>22</a:t>
            </a:fld>
            <a:endParaRPr lang="en-US"/>
          </a:p>
        </p:txBody>
      </p:sp>
    </p:spTree>
    <p:extLst>
      <p:ext uri="{BB962C8B-B14F-4D97-AF65-F5344CB8AC3E}">
        <p14:creationId xmlns:p14="http://schemas.microsoft.com/office/powerpoint/2010/main" val="1467865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14BA1-E067-F04B-98B4-38534311140A}" type="slidenum">
              <a:rPr lang="en-US" smtClean="0"/>
              <a:t>2</a:t>
            </a:fld>
            <a:endParaRPr lang="en-US"/>
          </a:p>
        </p:txBody>
      </p:sp>
    </p:spTree>
    <p:extLst>
      <p:ext uri="{BB962C8B-B14F-4D97-AF65-F5344CB8AC3E}">
        <p14:creationId xmlns:p14="http://schemas.microsoft.com/office/powerpoint/2010/main" val="1248147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Again from the PSCRC, Mike Mallory and colleagues looked at over 80,000 sedations in their database to see if there was an association between URIs and airway adverse events. </a:t>
            </a:r>
            <a:endParaRPr lang="en-CA"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URIs were defined as runny nose, nasal congestion, sneezing or mild cough </a:t>
            </a:r>
            <a:r>
              <a:rPr lang="en-US" sz="1200" kern="1200" dirty="0" err="1">
                <a:solidFill>
                  <a:schemeClr val="tx1"/>
                </a:solidFill>
                <a:effectLst/>
                <a:latin typeface="+mn-lt"/>
                <a:ea typeface="+mn-ea"/>
                <a:cs typeface="+mn-cs"/>
              </a:rPr>
              <a:t>withough</a:t>
            </a:r>
            <a:r>
              <a:rPr lang="en-US" sz="1200" kern="1200" dirty="0">
                <a:solidFill>
                  <a:schemeClr val="tx1"/>
                </a:solidFill>
                <a:effectLst/>
                <a:latin typeface="+mn-lt"/>
                <a:ea typeface="+mn-ea"/>
                <a:cs typeface="+mn-cs"/>
              </a:rPr>
              <a:t> sputum</a:t>
            </a:r>
            <a:endParaRPr lang="en-CA"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Symptoms must have been present for less than 2 weeks</a:t>
            </a:r>
            <a:endParaRPr lang="en-CA"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They also characterized the secretions as thin and clear or thick or green</a:t>
            </a:r>
            <a:endParaRPr lang="en-CA"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Patients were excluded if they showed any signs of lower respiratory involvement such as fever</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4E214BA1-E067-F04B-98B4-38534311140A}" type="slidenum">
              <a:rPr lang="en-US" smtClean="0"/>
              <a:t>23</a:t>
            </a:fld>
            <a:endParaRPr lang="en-US"/>
          </a:p>
        </p:txBody>
      </p:sp>
    </p:spTree>
    <p:extLst>
      <p:ext uri="{BB962C8B-B14F-4D97-AF65-F5344CB8AC3E}">
        <p14:creationId xmlns:p14="http://schemas.microsoft.com/office/powerpoint/2010/main" val="997275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you can see, they split their population into 4 groups. Those who did not have a URI, those with a recent URI, defined as symptoms within the last 2 weeks, those with a current URI but with clear or thin secretions and finally those with a current URI and thick secretions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E214BA1-E067-F04B-98B4-38534311140A}" type="slidenum">
              <a:rPr lang="en-US" smtClean="0"/>
              <a:t>24</a:t>
            </a:fld>
            <a:endParaRPr lang="en-US"/>
          </a:p>
        </p:txBody>
      </p:sp>
    </p:spTree>
    <p:extLst>
      <p:ext uri="{BB962C8B-B14F-4D97-AF65-F5344CB8AC3E}">
        <p14:creationId xmlns:p14="http://schemas.microsoft.com/office/powerpoint/2010/main" val="3622254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Their population was quite young with a median age of around 4 in the “at risk” categories” and it was sicker than our population with 15-20% of kids being ASA 3 or higher.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4E214BA1-E067-F04B-98B4-38534311140A}" type="slidenum">
              <a:rPr lang="en-US" smtClean="0"/>
              <a:t>25</a:t>
            </a:fld>
            <a:endParaRPr lang="en-US"/>
          </a:p>
        </p:txBody>
      </p:sp>
    </p:spTree>
    <p:extLst>
      <p:ext uri="{BB962C8B-B14F-4D97-AF65-F5344CB8AC3E}">
        <p14:creationId xmlns:p14="http://schemas.microsoft.com/office/powerpoint/2010/main" val="3439579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cs typeface="Times New Roman" panose="02020603050405020304" pitchFamily="18" charset="0"/>
              </a:rPr>
              <a:t>They performed an adjusted analysis, which is important given that the risk factors were not balanced among the 4 different categories. In this figure, we see a modified </a:t>
            </a:r>
            <a:r>
              <a:rPr lang="en-US" sz="1200" dirty="0" err="1">
                <a:latin typeface="Calibri" panose="020F0502020204030204" pitchFamily="34" charset="0"/>
                <a:ea typeface="Calibri" panose="020F0502020204030204" pitchFamily="34" charset="0"/>
                <a:cs typeface="Times New Roman" panose="02020603050405020304" pitchFamily="18" charset="0"/>
              </a:rPr>
              <a:t>forrest</a:t>
            </a:r>
            <a:r>
              <a:rPr lang="en-US" sz="1200" dirty="0">
                <a:latin typeface="Calibri" panose="020F0502020204030204" pitchFamily="34" charset="0"/>
                <a:ea typeface="Calibri" panose="020F0502020204030204" pitchFamily="34" charset="0"/>
                <a:cs typeface="Times New Roman" panose="02020603050405020304" pitchFamily="18" charset="0"/>
              </a:rPr>
              <a:t> plot of the 3 risk categories, each depicted by a different </a:t>
            </a:r>
            <a:r>
              <a:rPr lang="en-US" sz="1200" dirty="0" err="1">
                <a:latin typeface="Calibri" panose="020F0502020204030204" pitchFamily="34" charset="0"/>
                <a:ea typeface="Calibri" panose="020F0502020204030204" pitchFamily="34" charset="0"/>
                <a:cs typeface="Times New Roman" panose="02020603050405020304" pitchFamily="18" charset="0"/>
              </a:rPr>
              <a:t>colour</a:t>
            </a:r>
            <a:r>
              <a:rPr lang="en-US" sz="1200" dirty="0">
                <a:latin typeface="Calibri" panose="020F0502020204030204" pitchFamily="34" charset="0"/>
                <a:ea typeface="Calibri" panose="020F0502020204030204" pitchFamily="34" charset="0"/>
                <a:cs typeface="Times New Roman" panose="02020603050405020304" pitchFamily="18" charset="0"/>
              </a:rPr>
              <a:t>. Black is a recent URI, grey is for a current </a:t>
            </a:r>
            <a:r>
              <a:rPr lang="en-US" sz="1200" dirty="0" err="1">
                <a:latin typeface="Calibri" panose="020F0502020204030204" pitchFamily="34" charset="0"/>
                <a:ea typeface="Calibri" panose="020F0502020204030204" pitchFamily="34" charset="0"/>
                <a:cs typeface="Times New Roman" panose="02020603050405020304" pitchFamily="18" charset="0"/>
              </a:rPr>
              <a:t>uri</a:t>
            </a:r>
            <a:r>
              <a:rPr lang="en-US" sz="1200" dirty="0">
                <a:latin typeface="Calibri" panose="020F0502020204030204" pitchFamily="34" charset="0"/>
                <a:ea typeface="Calibri" panose="020F0502020204030204" pitchFamily="34" charset="0"/>
                <a:cs typeface="Times New Roman" panose="02020603050405020304" pitchFamily="18" charset="0"/>
              </a:rPr>
              <a:t> but thin secretions and green is current </a:t>
            </a:r>
            <a:r>
              <a:rPr lang="en-US" sz="1200" dirty="0" err="1">
                <a:latin typeface="Calibri" panose="020F0502020204030204" pitchFamily="34" charset="0"/>
                <a:ea typeface="Calibri" panose="020F0502020204030204" pitchFamily="34" charset="0"/>
                <a:cs typeface="Times New Roman" panose="02020603050405020304" pitchFamily="18" charset="0"/>
              </a:rPr>
              <a:t>uri</a:t>
            </a:r>
            <a:r>
              <a:rPr lang="en-US" sz="1200" dirty="0">
                <a:latin typeface="Calibri" panose="020F0502020204030204" pitchFamily="34" charset="0"/>
                <a:ea typeface="Calibri" panose="020F0502020204030204" pitchFamily="34" charset="0"/>
                <a:cs typeface="Times New Roman" panose="02020603050405020304" pitchFamily="18" charset="0"/>
              </a:rPr>
              <a:t> and thick secretions. If we look at the odds of ANY Airway adverse event occurring, we can see that all three categories of patients are at risk of developing an airway adverse event and the risk increases as we move from a recent URI to current URI with thick secretions. These are very positive OR with tight confidence intervals from just below 2 for kids with recent URIs to around 4 for those who have a current URI and thick secretions.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4E214BA1-E067-F04B-98B4-38534311140A}" type="slidenum">
              <a:rPr lang="en-US" smtClean="0"/>
              <a:t>26</a:t>
            </a:fld>
            <a:endParaRPr lang="en-US"/>
          </a:p>
        </p:txBody>
      </p:sp>
    </p:spTree>
    <p:extLst>
      <p:ext uri="{BB962C8B-B14F-4D97-AF65-F5344CB8AC3E}">
        <p14:creationId xmlns:p14="http://schemas.microsoft.com/office/powerpoint/2010/main" val="1188173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next slide looks at the adjusted analysis for performing interventions. And again all the categories of patients have increased odds of needing an airway intervention.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presence of URI itself does not preclude a </a:t>
            </a:r>
            <a:r>
              <a:rPr lang="en-US" sz="1200" kern="1200" dirty="0" err="1">
                <a:solidFill>
                  <a:schemeClr val="tx1"/>
                </a:solidFill>
                <a:effectLst/>
                <a:latin typeface="+mn-lt"/>
                <a:ea typeface="+mn-ea"/>
                <a:cs typeface="+mn-cs"/>
              </a:rPr>
              <a:t>ptient</a:t>
            </a:r>
            <a:r>
              <a:rPr lang="en-US" sz="1200" kern="1200" dirty="0">
                <a:solidFill>
                  <a:schemeClr val="tx1"/>
                </a:solidFill>
                <a:effectLst/>
                <a:latin typeface="+mn-lt"/>
                <a:ea typeface="+mn-ea"/>
                <a:cs typeface="+mn-cs"/>
              </a:rPr>
              <a:t> from undergoing a sedation but a risk-benefit analysis regarding the length and urgency of procedure should be undertaken.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4E214BA1-E067-F04B-98B4-38534311140A}" type="slidenum">
              <a:rPr lang="en-US" smtClean="0"/>
              <a:t>27</a:t>
            </a:fld>
            <a:endParaRPr lang="en-US"/>
          </a:p>
        </p:txBody>
      </p:sp>
    </p:spTree>
    <p:extLst>
      <p:ext uri="{BB962C8B-B14F-4D97-AF65-F5344CB8AC3E}">
        <p14:creationId xmlns:p14="http://schemas.microsoft.com/office/powerpoint/2010/main" val="1197265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Looking at obesity, we often consider the challenges associated with bag mask ventilation in this population but we also need to incorporate our knowledge that obese patients can rapidly desaturation and that they have increased sensitivity to the respiratory depressant effects of medications.</a:t>
            </a:r>
          </a:p>
          <a:p>
            <a:endParaRPr lang="en-US" dirty="0"/>
          </a:p>
        </p:txBody>
      </p:sp>
      <p:sp>
        <p:nvSpPr>
          <p:cNvPr id="4" name="Slide Number Placeholder 3"/>
          <p:cNvSpPr>
            <a:spLocks noGrp="1"/>
          </p:cNvSpPr>
          <p:nvPr>
            <p:ph type="sldNum" sz="quarter" idx="10"/>
          </p:nvPr>
        </p:nvSpPr>
        <p:spPr/>
        <p:txBody>
          <a:bodyPr/>
          <a:lstStyle/>
          <a:p>
            <a:fld id="{4E214BA1-E067-F04B-98B4-38534311140A}" type="slidenum">
              <a:rPr lang="en-US" smtClean="0"/>
              <a:t>28</a:t>
            </a:fld>
            <a:endParaRPr lang="en-US"/>
          </a:p>
        </p:txBody>
      </p:sp>
    </p:spTree>
    <p:extLst>
      <p:ext uri="{BB962C8B-B14F-4D97-AF65-F5344CB8AC3E}">
        <p14:creationId xmlns:p14="http://schemas.microsoft.com/office/powerpoint/2010/main" val="1578492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2015 Scherrer and colleagues reported on 28000 sedations from the PSRC with the goal of understanding the impact of obesity on sedation related outcomes.</a:t>
            </a:r>
            <a:r>
              <a:rPr lang="en-CA" dirty="0">
                <a:effectLst/>
              </a:rPr>
              <a:t> </a:t>
            </a:r>
          </a:p>
          <a:p>
            <a:endParaRPr lang="en-CA" dirty="0">
              <a:effectLst/>
            </a:endParaRPr>
          </a:p>
          <a:p>
            <a:r>
              <a:rPr lang="en-US" sz="1200" kern="1200" dirty="0">
                <a:solidFill>
                  <a:schemeClr val="tx1"/>
                </a:solidFill>
                <a:effectLst/>
                <a:latin typeface="+mn-lt"/>
                <a:ea typeface="+mn-ea"/>
                <a:cs typeface="+mn-cs"/>
              </a:rPr>
              <a:t>In this study, 5000 kids or close to 20% of the cohort met their definition of obesity which was BMI &gt; 95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percentile for age and gender. And what they found was obese patients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Had nearly twice the odds of experiencing an airway obstruction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They had twice the odds of experiencing an oxygen desaturation</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And almost twice the odds of requiring unexpected PPV</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4E214BA1-E067-F04B-98B4-38534311140A}" type="slidenum">
              <a:rPr lang="en-US" smtClean="0"/>
              <a:t>29</a:t>
            </a:fld>
            <a:endParaRPr lang="en-US"/>
          </a:p>
        </p:txBody>
      </p:sp>
    </p:spTree>
    <p:extLst>
      <p:ext uri="{BB962C8B-B14F-4D97-AF65-F5344CB8AC3E}">
        <p14:creationId xmlns:p14="http://schemas.microsoft.com/office/powerpoint/2010/main" val="993386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Rapid desaturation, increased sensitivity to respiratory depressant effects of sedatives, challenges with BVM</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4E214BA1-E067-F04B-98B4-38534311140A}" type="slidenum">
              <a:rPr lang="en-US" smtClean="0"/>
              <a:t>31</a:t>
            </a:fld>
            <a:endParaRPr lang="en-US"/>
          </a:p>
        </p:txBody>
      </p:sp>
    </p:spTree>
    <p:extLst>
      <p:ext uri="{BB962C8B-B14F-4D97-AF65-F5344CB8AC3E}">
        <p14:creationId xmlns:p14="http://schemas.microsoft.com/office/powerpoint/2010/main" val="3555345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the odds of not being able to complete the procedure, experiencing a laryngospasm and having a prolonged recovery were also approximately twice that of the non-obese kids.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Another study by Hirsch and colleagues in 2017 looked at &gt; 800 ED sedations and found similar results. Some people have hypothesized that the over-estimation of medication  needs in these children may explain the higher rate of events.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E214BA1-E067-F04B-98B4-38534311140A}" type="slidenum">
              <a:rPr lang="en-US" smtClean="0"/>
              <a:t>32</a:t>
            </a:fld>
            <a:endParaRPr lang="en-US"/>
          </a:p>
        </p:txBody>
      </p:sp>
    </p:spTree>
    <p:extLst>
      <p:ext uri="{BB962C8B-B14F-4D97-AF65-F5344CB8AC3E}">
        <p14:creationId xmlns:p14="http://schemas.microsoft.com/office/powerpoint/2010/main" val="3844242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Anesthesia studies have shown infants &lt; 50 weeks corrected GA have a higher risk of apnea several hours after the sedation/anesthetic event and therefore should be admitted overnight for observation. There is one large study from the PSRC that </a:t>
            </a:r>
          </a:p>
        </p:txBody>
      </p:sp>
      <p:sp>
        <p:nvSpPr>
          <p:cNvPr id="4" name="Slide Number Placeholder 3"/>
          <p:cNvSpPr>
            <a:spLocks noGrp="1"/>
          </p:cNvSpPr>
          <p:nvPr>
            <p:ph type="sldNum" sz="quarter" idx="5"/>
          </p:nvPr>
        </p:nvSpPr>
        <p:spPr/>
        <p:txBody>
          <a:bodyPr/>
          <a:lstStyle/>
          <a:p>
            <a:fld id="{4E214BA1-E067-F04B-98B4-38534311140A}" type="slidenum">
              <a:rPr lang="en-US" smtClean="0"/>
              <a:t>34</a:t>
            </a:fld>
            <a:endParaRPr lang="en-US"/>
          </a:p>
        </p:txBody>
      </p:sp>
    </p:spTree>
    <p:extLst>
      <p:ext uri="{BB962C8B-B14F-4D97-AF65-F5344CB8AC3E}">
        <p14:creationId xmlns:p14="http://schemas.microsoft.com/office/powerpoint/2010/main" val="1620710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14BA1-E067-F04B-98B4-38534311140A}" type="slidenum">
              <a:rPr lang="en-US" smtClean="0"/>
              <a:t>3</a:t>
            </a:fld>
            <a:endParaRPr lang="en-US"/>
          </a:p>
        </p:txBody>
      </p:sp>
    </p:spTree>
    <p:extLst>
      <p:ext uri="{BB962C8B-B14F-4D97-AF65-F5344CB8AC3E}">
        <p14:creationId xmlns:p14="http://schemas.microsoft.com/office/powerpoint/2010/main" val="72866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214BA1-E067-F04B-98B4-38534311140A}" type="slidenum">
              <a:rPr lang="en-US" smtClean="0"/>
              <a:t>35</a:t>
            </a:fld>
            <a:endParaRPr lang="en-US"/>
          </a:p>
        </p:txBody>
      </p:sp>
    </p:spTree>
    <p:extLst>
      <p:ext uri="{BB962C8B-B14F-4D97-AF65-F5344CB8AC3E}">
        <p14:creationId xmlns:p14="http://schemas.microsoft.com/office/powerpoint/2010/main" val="2040303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Finally in 2016 Beach and colleagues from the PSRC reported on almost 140,000 sedations. As you know most of these sedations are performed by sedation services by multi-specialty providers. They looked at risk factors for major complications which were defined as any incidence of pulmonary aspiration, unplanned admission to hospital, cardiac arrest or death. I know, truly MAJOR by any measure </a:t>
            </a:r>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What they found was that snoring or OSA was associated with over 5 times the odds of experiencing a major complication. You can see here that the CI is pretty wide though, so interpret the magnitude of this finding with that in mind.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ANY CASE, we have evidence that OSA or snoring is associated with increased odds airway adverse events and interventions, failed sedations and truly major complications.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E214BA1-E067-F04B-98B4-38534311140A}" type="slidenum">
              <a:rPr lang="en-US" smtClean="0"/>
              <a:t>36</a:t>
            </a:fld>
            <a:endParaRPr lang="en-US"/>
          </a:p>
        </p:txBody>
      </p:sp>
    </p:spTree>
    <p:extLst>
      <p:ext uri="{BB962C8B-B14F-4D97-AF65-F5344CB8AC3E}">
        <p14:creationId xmlns:p14="http://schemas.microsoft.com/office/powerpoint/2010/main" val="12540476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90% of the young patients were between 13 and 24 months, so very few in the under 1 year old category</a:t>
            </a:r>
            <a:endParaRPr lang="en-US" dirty="0"/>
          </a:p>
        </p:txBody>
      </p:sp>
      <p:sp>
        <p:nvSpPr>
          <p:cNvPr id="4" name="Slide Number Placeholder 3"/>
          <p:cNvSpPr>
            <a:spLocks noGrp="1"/>
          </p:cNvSpPr>
          <p:nvPr>
            <p:ph type="sldNum" sz="quarter" idx="5"/>
          </p:nvPr>
        </p:nvSpPr>
        <p:spPr/>
        <p:txBody>
          <a:bodyPr/>
          <a:lstStyle/>
          <a:p>
            <a:fld id="{4E214BA1-E067-F04B-98B4-38534311140A}" type="slidenum">
              <a:rPr lang="en-US" smtClean="0"/>
              <a:t>37</a:t>
            </a:fld>
            <a:endParaRPr lang="en-US"/>
          </a:p>
        </p:txBody>
      </p:sp>
    </p:spTree>
    <p:extLst>
      <p:ext uri="{BB962C8B-B14F-4D97-AF65-F5344CB8AC3E}">
        <p14:creationId xmlns:p14="http://schemas.microsoft.com/office/powerpoint/2010/main" val="1498643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 populations, particularly children with autism have </a:t>
            </a:r>
          </a:p>
        </p:txBody>
      </p:sp>
      <p:sp>
        <p:nvSpPr>
          <p:cNvPr id="4" name="Slide Number Placeholder 3"/>
          <p:cNvSpPr>
            <a:spLocks noGrp="1"/>
          </p:cNvSpPr>
          <p:nvPr>
            <p:ph type="sldNum" sz="quarter" idx="5"/>
          </p:nvPr>
        </p:nvSpPr>
        <p:spPr/>
        <p:txBody>
          <a:bodyPr/>
          <a:lstStyle/>
          <a:p>
            <a:fld id="{4E214BA1-E067-F04B-98B4-38534311140A}" type="slidenum">
              <a:rPr lang="en-US" smtClean="0"/>
              <a:t>38</a:t>
            </a:fld>
            <a:endParaRPr lang="en-US"/>
          </a:p>
        </p:txBody>
      </p:sp>
    </p:spTree>
    <p:extLst>
      <p:ext uri="{BB962C8B-B14F-4D97-AF65-F5344CB8AC3E}">
        <p14:creationId xmlns:p14="http://schemas.microsoft.com/office/powerpoint/2010/main" val="26641285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next point is very relevant to us in the ED. In kids who have painful injuries, opioids are often given prior to splinting and imaging. In our Canadian sedation study of adverse events we found that there was a strong positive association between preprocedural opioids and the occurrence of vomiting and oxygen desaturation, so we decided to look a little deeper to understand whether the risk changed according to the timing of administration. </a:t>
            </a:r>
          </a:p>
          <a:p>
            <a:endParaRPr lang="en-US" dirty="0"/>
          </a:p>
        </p:txBody>
      </p:sp>
      <p:sp>
        <p:nvSpPr>
          <p:cNvPr id="4" name="Slide Number Placeholder 3"/>
          <p:cNvSpPr>
            <a:spLocks noGrp="1"/>
          </p:cNvSpPr>
          <p:nvPr>
            <p:ph type="sldNum" sz="quarter" idx="5"/>
          </p:nvPr>
        </p:nvSpPr>
        <p:spPr/>
        <p:txBody>
          <a:bodyPr/>
          <a:lstStyle/>
          <a:p>
            <a:fld id="{4E214BA1-E067-F04B-98B4-38534311140A}" type="slidenum">
              <a:rPr lang="en-US" smtClean="0"/>
              <a:t>39</a:t>
            </a:fld>
            <a:endParaRPr lang="en-US"/>
          </a:p>
        </p:txBody>
      </p:sp>
    </p:spTree>
    <p:extLst>
      <p:ext uri="{BB962C8B-B14F-4D97-AF65-F5344CB8AC3E}">
        <p14:creationId xmlns:p14="http://schemas.microsoft.com/office/powerpoint/2010/main" val="4065928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parent study we enrolled just over 6000 kids and of these kids, approx. 1800 received an opioid prior to their </a:t>
            </a:r>
            <a:r>
              <a:rPr lang="en-US" dirty="0" err="1"/>
              <a:t>sedaiton</a:t>
            </a:r>
            <a:r>
              <a:rPr lang="en-US" dirty="0"/>
              <a:t>. As you can see, morphine was the most frequently administered opioid and I think this reflects the years of study enrolment vs current practice where at least in our practice environment fentanyl has become the most common. As I said, in this specific study, we looked to see whether there was an association between the timing of opioid administration and adverse events.</a:t>
            </a:r>
          </a:p>
          <a:p>
            <a:endParaRPr lang="en-US" dirty="0"/>
          </a:p>
        </p:txBody>
      </p:sp>
      <p:sp>
        <p:nvSpPr>
          <p:cNvPr id="4" name="Slide Number Placeholder 3"/>
          <p:cNvSpPr>
            <a:spLocks noGrp="1"/>
          </p:cNvSpPr>
          <p:nvPr>
            <p:ph type="sldNum" sz="quarter" idx="5"/>
          </p:nvPr>
        </p:nvSpPr>
        <p:spPr/>
        <p:txBody>
          <a:bodyPr/>
          <a:lstStyle/>
          <a:p>
            <a:fld id="{4E214BA1-E067-F04B-98B4-38534311140A}" type="slidenum">
              <a:rPr lang="en-US" smtClean="0"/>
              <a:t>40</a:t>
            </a:fld>
            <a:endParaRPr lang="en-US"/>
          </a:p>
        </p:txBody>
      </p:sp>
    </p:spTree>
    <p:extLst>
      <p:ext uri="{BB962C8B-B14F-4D97-AF65-F5344CB8AC3E}">
        <p14:creationId xmlns:p14="http://schemas.microsoft.com/office/powerpoint/2010/main" val="1922598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next series of slides show the results from adjusted probability modelling, which essentially depict the probability of the adverse event occurring at any given time point. On the </a:t>
            </a:r>
            <a:r>
              <a:rPr lang="en-US" sz="1200" kern="1200" dirty="0" err="1">
                <a:solidFill>
                  <a:schemeClr val="tx1"/>
                </a:solidFill>
                <a:effectLst/>
                <a:latin typeface="+mn-lt"/>
                <a:ea typeface="+mn-ea"/>
                <a:cs typeface="+mn-cs"/>
              </a:rPr>
              <a:t>xaxis</a:t>
            </a:r>
            <a:r>
              <a:rPr lang="en-US" sz="1200" kern="1200" dirty="0">
                <a:solidFill>
                  <a:schemeClr val="tx1"/>
                </a:solidFill>
                <a:effectLst/>
                <a:latin typeface="+mn-lt"/>
                <a:ea typeface="+mn-ea"/>
                <a:cs typeface="+mn-cs"/>
              </a:rPr>
              <a:t> we have the number of minutes prior to sedation that the opioid was administered and on the y axis we have the probability of the occurrence of oxygen desaturation. The solid blue line represents the point estimate of the probability of oxygen desaturation occurring when opioids are given 0 to 450 minutes prior to sedation. The dashed red line represents the probability of oxygen desaturation occurring in patients who did not receive opioids. The shaded area around both lines represent the 95% CIs.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what we see is that the closer opioids are administered to the time of the sedation, the higher the probability of oxygen desaturation What I find interesting about this is that the risk does not return to baseline for hours. Out here at about 6 hours is when the 2 lines cross. I’m not sure how much weight we can place on this, but it is something to be aware of.</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E214BA1-E067-F04B-98B4-38534311140A}" type="slidenum">
              <a:rPr lang="en-US" smtClean="0"/>
              <a:t>41</a:t>
            </a:fld>
            <a:endParaRPr lang="en-US"/>
          </a:p>
        </p:txBody>
      </p:sp>
    </p:spTree>
    <p:extLst>
      <p:ext uri="{BB962C8B-B14F-4D97-AF65-F5344CB8AC3E}">
        <p14:creationId xmlns:p14="http://schemas.microsoft.com/office/powerpoint/2010/main" val="27820912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14BA1-E067-F04B-98B4-38534311140A}" type="slidenum">
              <a:rPr lang="en-US" smtClean="0"/>
              <a:t>42</a:t>
            </a:fld>
            <a:endParaRPr lang="en-US"/>
          </a:p>
        </p:txBody>
      </p:sp>
    </p:spTree>
    <p:extLst>
      <p:ext uri="{BB962C8B-B14F-4D97-AF65-F5344CB8AC3E}">
        <p14:creationId xmlns:p14="http://schemas.microsoft.com/office/powerpoint/2010/main" val="1840262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14BA1-E067-F04B-98B4-38534311140A}" type="slidenum">
              <a:rPr lang="en-US" smtClean="0"/>
              <a:t>43</a:t>
            </a:fld>
            <a:endParaRPr lang="en-US"/>
          </a:p>
        </p:txBody>
      </p:sp>
    </p:spTree>
    <p:extLst>
      <p:ext uri="{BB962C8B-B14F-4D97-AF65-F5344CB8AC3E}">
        <p14:creationId xmlns:p14="http://schemas.microsoft.com/office/powerpoint/2010/main" val="10554994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procedure some dental procedures are higher risk because they are close to the airway and can produce a lot of secretions; they also have the added complexity of generating pieces of teeth and tissue that could fall into the airway. There is not a lot of evidence around specific risks for dental sedations, but extra caution is warranted. And some of the risk related to dental sedations can be attributed to the number of medications administered and monitoring practices. </a:t>
            </a:r>
          </a:p>
        </p:txBody>
      </p:sp>
      <p:sp>
        <p:nvSpPr>
          <p:cNvPr id="4" name="Slide Number Placeholder 3"/>
          <p:cNvSpPr>
            <a:spLocks noGrp="1"/>
          </p:cNvSpPr>
          <p:nvPr>
            <p:ph type="sldNum" sz="quarter" idx="5"/>
          </p:nvPr>
        </p:nvSpPr>
        <p:spPr/>
        <p:txBody>
          <a:bodyPr/>
          <a:lstStyle/>
          <a:p>
            <a:fld id="{4E214BA1-E067-F04B-98B4-38534311140A}" type="slidenum">
              <a:rPr lang="en-US" smtClean="0"/>
              <a:t>46</a:t>
            </a:fld>
            <a:endParaRPr lang="en-US"/>
          </a:p>
        </p:txBody>
      </p:sp>
    </p:spTree>
    <p:extLst>
      <p:ext uri="{BB962C8B-B14F-4D97-AF65-F5344CB8AC3E}">
        <p14:creationId xmlns:p14="http://schemas.microsoft.com/office/powerpoint/2010/main" val="2632812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14BA1-E067-F04B-98B4-38534311140A}" type="slidenum">
              <a:rPr lang="en-US" smtClean="0"/>
              <a:t>4</a:t>
            </a:fld>
            <a:endParaRPr lang="en-US"/>
          </a:p>
        </p:txBody>
      </p:sp>
    </p:spTree>
    <p:extLst>
      <p:ext uri="{BB962C8B-B14F-4D97-AF65-F5344CB8AC3E}">
        <p14:creationId xmlns:p14="http://schemas.microsoft.com/office/powerpoint/2010/main" val="32122151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Critical incident review using US Food and Drug Administration’s adverse drug event reporting system and US Pharmacopeia and survey of pediatric specialists to determine RF for adverse sedation events and poor outcomes</a:t>
            </a:r>
          </a:p>
          <a:p>
            <a:endParaRPr lang="en-US" dirty="0"/>
          </a:p>
        </p:txBody>
      </p:sp>
      <p:sp>
        <p:nvSpPr>
          <p:cNvPr id="4" name="Slide Number Placeholder 3"/>
          <p:cNvSpPr>
            <a:spLocks noGrp="1"/>
          </p:cNvSpPr>
          <p:nvPr>
            <p:ph type="sldNum" sz="quarter" idx="5"/>
          </p:nvPr>
        </p:nvSpPr>
        <p:spPr/>
        <p:txBody>
          <a:bodyPr/>
          <a:lstStyle/>
          <a:p>
            <a:fld id="{4E214BA1-E067-F04B-98B4-38534311140A}" type="slidenum">
              <a:rPr lang="en-US" smtClean="0"/>
              <a:t>49</a:t>
            </a:fld>
            <a:endParaRPr lang="en-US"/>
          </a:p>
        </p:txBody>
      </p:sp>
    </p:spTree>
    <p:extLst>
      <p:ext uri="{BB962C8B-B14F-4D97-AF65-F5344CB8AC3E}">
        <p14:creationId xmlns:p14="http://schemas.microsoft.com/office/powerpoint/2010/main" val="15097154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14BA1-E067-F04B-98B4-38534311140A}" type="slidenum">
              <a:rPr lang="en-US" smtClean="0"/>
              <a:t>50</a:t>
            </a:fld>
            <a:endParaRPr lang="en-US"/>
          </a:p>
        </p:txBody>
      </p:sp>
    </p:spTree>
    <p:extLst>
      <p:ext uri="{BB962C8B-B14F-4D97-AF65-F5344CB8AC3E}">
        <p14:creationId xmlns:p14="http://schemas.microsoft.com/office/powerpoint/2010/main" val="32112824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14BA1-E067-F04B-98B4-38534311140A}" type="slidenum">
              <a:rPr lang="en-US" smtClean="0"/>
              <a:t>51</a:t>
            </a:fld>
            <a:endParaRPr lang="en-US"/>
          </a:p>
        </p:txBody>
      </p:sp>
    </p:spTree>
    <p:extLst>
      <p:ext uri="{BB962C8B-B14F-4D97-AF65-F5344CB8AC3E}">
        <p14:creationId xmlns:p14="http://schemas.microsoft.com/office/powerpoint/2010/main" val="13602248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14BA1-E067-F04B-98B4-38534311140A}" type="slidenum">
              <a:rPr lang="en-US" smtClean="0"/>
              <a:t>52</a:t>
            </a:fld>
            <a:endParaRPr lang="en-US"/>
          </a:p>
        </p:txBody>
      </p:sp>
    </p:spTree>
    <p:extLst>
      <p:ext uri="{BB962C8B-B14F-4D97-AF65-F5344CB8AC3E}">
        <p14:creationId xmlns:p14="http://schemas.microsoft.com/office/powerpoint/2010/main" val="8996450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14BA1-E067-F04B-98B4-38534311140A}" type="slidenum">
              <a:rPr lang="en-US" smtClean="0"/>
              <a:t>53</a:t>
            </a:fld>
            <a:endParaRPr lang="en-US"/>
          </a:p>
        </p:txBody>
      </p:sp>
    </p:spTree>
    <p:extLst>
      <p:ext uri="{BB962C8B-B14F-4D97-AF65-F5344CB8AC3E}">
        <p14:creationId xmlns:p14="http://schemas.microsoft.com/office/powerpoint/2010/main" val="39236316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14BA1-E067-F04B-98B4-38534311140A}" type="slidenum">
              <a:rPr lang="en-US" smtClean="0"/>
              <a:t>54</a:t>
            </a:fld>
            <a:endParaRPr lang="en-US"/>
          </a:p>
        </p:txBody>
      </p:sp>
    </p:spTree>
    <p:extLst>
      <p:ext uri="{BB962C8B-B14F-4D97-AF65-F5344CB8AC3E}">
        <p14:creationId xmlns:p14="http://schemas.microsoft.com/office/powerpoint/2010/main" val="16497553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14BA1-E067-F04B-98B4-38534311140A}" type="slidenum">
              <a:rPr lang="en-US" smtClean="0"/>
              <a:t>55</a:t>
            </a:fld>
            <a:endParaRPr lang="en-US"/>
          </a:p>
        </p:txBody>
      </p:sp>
    </p:spTree>
    <p:extLst>
      <p:ext uri="{BB962C8B-B14F-4D97-AF65-F5344CB8AC3E}">
        <p14:creationId xmlns:p14="http://schemas.microsoft.com/office/powerpoint/2010/main" val="1567686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14BA1-E067-F04B-98B4-38534311140A}" type="slidenum">
              <a:rPr lang="en-US" smtClean="0"/>
              <a:t>56</a:t>
            </a:fld>
            <a:endParaRPr lang="en-US"/>
          </a:p>
        </p:txBody>
      </p:sp>
    </p:spTree>
    <p:extLst>
      <p:ext uri="{BB962C8B-B14F-4D97-AF65-F5344CB8AC3E}">
        <p14:creationId xmlns:p14="http://schemas.microsoft.com/office/powerpoint/2010/main" val="27218275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14BA1-E067-F04B-98B4-38534311140A}" type="slidenum">
              <a:rPr lang="en-US" smtClean="0"/>
              <a:t>57</a:t>
            </a:fld>
            <a:endParaRPr lang="en-US"/>
          </a:p>
        </p:txBody>
      </p:sp>
    </p:spTree>
    <p:extLst>
      <p:ext uri="{BB962C8B-B14F-4D97-AF65-F5344CB8AC3E}">
        <p14:creationId xmlns:p14="http://schemas.microsoft.com/office/powerpoint/2010/main" val="21058927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14BA1-E067-F04B-98B4-38534311140A}" type="slidenum">
              <a:rPr lang="en-US" smtClean="0"/>
              <a:t>58</a:t>
            </a:fld>
            <a:endParaRPr lang="en-US"/>
          </a:p>
        </p:txBody>
      </p:sp>
    </p:spTree>
    <p:extLst>
      <p:ext uri="{BB962C8B-B14F-4D97-AF65-F5344CB8AC3E}">
        <p14:creationId xmlns:p14="http://schemas.microsoft.com/office/powerpoint/2010/main" val="3812773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14BA1-E067-F04B-98B4-38534311140A}" type="slidenum">
              <a:rPr lang="en-US" smtClean="0"/>
              <a:t>5</a:t>
            </a:fld>
            <a:endParaRPr lang="en-US"/>
          </a:p>
        </p:txBody>
      </p:sp>
    </p:spTree>
    <p:extLst>
      <p:ext uri="{BB962C8B-B14F-4D97-AF65-F5344CB8AC3E}">
        <p14:creationId xmlns:p14="http://schemas.microsoft.com/office/powerpoint/2010/main" val="17820393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14BA1-E067-F04B-98B4-38534311140A}" type="slidenum">
              <a:rPr lang="en-US" smtClean="0"/>
              <a:t>60</a:t>
            </a:fld>
            <a:endParaRPr lang="en-US"/>
          </a:p>
        </p:txBody>
      </p:sp>
    </p:spTree>
    <p:extLst>
      <p:ext uri="{BB962C8B-B14F-4D97-AF65-F5344CB8AC3E}">
        <p14:creationId xmlns:p14="http://schemas.microsoft.com/office/powerpoint/2010/main" val="41869768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Bagging will be</a:t>
            </a:r>
            <a:r>
              <a:rPr lang="en-US" baseline="0" dirty="0"/>
              <a:t> easy</a:t>
            </a:r>
            <a:r>
              <a:rPr lang="mr-IN" baseline="0" dirty="0"/>
              <a:t>…</a:t>
            </a:r>
            <a:r>
              <a:rPr lang="en-CA" baseline="0" dirty="0"/>
              <a:t>but vomiting will also be easier in a patient who has been bagged</a:t>
            </a:r>
          </a:p>
          <a:p>
            <a:r>
              <a:rPr lang="en-CA" baseline="0" dirty="0"/>
              <a:t>Bagging should happen as a part of a stepwise approach</a:t>
            </a:r>
          </a:p>
        </p:txBody>
      </p:sp>
      <p:sp>
        <p:nvSpPr>
          <p:cNvPr id="4" name="Slide Number Placeholder 3"/>
          <p:cNvSpPr>
            <a:spLocks noGrp="1"/>
          </p:cNvSpPr>
          <p:nvPr>
            <p:ph type="sldNum" sz="quarter" idx="10"/>
          </p:nvPr>
        </p:nvSpPr>
        <p:spPr/>
        <p:txBody>
          <a:bodyPr/>
          <a:lstStyle/>
          <a:p>
            <a:fld id="{4E214BA1-E067-F04B-98B4-38534311140A}" type="slidenum">
              <a:rPr lang="en-US" smtClean="0"/>
              <a:t>61</a:t>
            </a:fld>
            <a:endParaRPr lang="en-US"/>
          </a:p>
        </p:txBody>
      </p:sp>
    </p:spTree>
    <p:extLst>
      <p:ext uri="{BB962C8B-B14F-4D97-AF65-F5344CB8AC3E}">
        <p14:creationId xmlns:p14="http://schemas.microsoft.com/office/powerpoint/2010/main" val="13443953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14BA1-E067-F04B-98B4-38534311140A}" type="slidenum">
              <a:rPr lang="en-US" smtClean="0"/>
              <a:t>63</a:t>
            </a:fld>
            <a:endParaRPr lang="en-US"/>
          </a:p>
        </p:txBody>
      </p:sp>
    </p:spTree>
    <p:extLst>
      <p:ext uri="{BB962C8B-B14F-4D97-AF65-F5344CB8AC3E}">
        <p14:creationId xmlns:p14="http://schemas.microsoft.com/office/powerpoint/2010/main" val="2016490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14BA1-E067-F04B-98B4-38534311140A}" type="slidenum">
              <a:rPr lang="en-US" smtClean="0"/>
              <a:t>64</a:t>
            </a:fld>
            <a:endParaRPr lang="en-US"/>
          </a:p>
        </p:txBody>
      </p:sp>
    </p:spTree>
    <p:extLst>
      <p:ext uri="{BB962C8B-B14F-4D97-AF65-F5344CB8AC3E}">
        <p14:creationId xmlns:p14="http://schemas.microsoft.com/office/powerpoint/2010/main" val="3644455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3 year old girl, healthy</a:t>
            </a:r>
          </a:p>
          <a:p>
            <a:r>
              <a:rPr lang="en-US" dirty="0"/>
              <a:t>Dental restoration</a:t>
            </a:r>
          </a:p>
          <a:p>
            <a:r>
              <a:rPr lang="en-US" dirty="0"/>
              <a:t>Complications from anesthesia</a:t>
            </a:r>
          </a:p>
        </p:txBody>
      </p:sp>
      <p:sp>
        <p:nvSpPr>
          <p:cNvPr id="4" name="Slide Number Placeholder 3"/>
          <p:cNvSpPr>
            <a:spLocks noGrp="1"/>
          </p:cNvSpPr>
          <p:nvPr>
            <p:ph type="sldNum" sz="quarter" idx="5"/>
          </p:nvPr>
        </p:nvSpPr>
        <p:spPr/>
        <p:txBody>
          <a:bodyPr/>
          <a:lstStyle/>
          <a:p>
            <a:fld id="{4E214BA1-E067-F04B-98B4-38534311140A}" type="slidenum">
              <a:rPr lang="en-US" smtClean="0"/>
              <a:t>6</a:t>
            </a:fld>
            <a:endParaRPr lang="en-US"/>
          </a:p>
        </p:txBody>
      </p:sp>
    </p:spTree>
    <p:extLst>
      <p:ext uri="{BB962C8B-B14F-4D97-AF65-F5344CB8AC3E}">
        <p14:creationId xmlns:p14="http://schemas.microsoft.com/office/powerpoint/2010/main" val="483563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14month old Texas</a:t>
            </a:r>
          </a:p>
          <a:p>
            <a:r>
              <a:rPr lang="en-US" dirty="0"/>
              <a:t>Dental work</a:t>
            </a:r>
          </a:p>
          <a:p>
            <a:endParaRPr lang="en-US" dirty="0"/>
          </a:p>
        </p:txBody>
      </p:sp>
      <p:sp>
        <p:nvSpPr>
          <p:cNvPr id="4" name="Slide Number Placeholder 3"/>
          <p:cNvSpPr>
            <a:spLocks noGrp="1"/>
          </p:cNvSpPr>
          <p:nvPr>
            <p:ph type="sldNum" sz="quarter" idx="5"/>
          </p:nvPr>
        </p:nvSpPr>
        <p:spPr/>
        <p:txBody>
          <a:bodyPr/>
          <a:lstStyle/>
          <a:p>
            <a:fld id="{4E214BA1-E067-F04B-98B4-38534311140A}" type="slidenum">
              <a:rPr lang="en-US" smtClean="0"/>
              <a:t>7</a:t>
            </a:fld>
            <a:endParaRPr lang="en-US"/>
          </a:p>
        </p:txBody>
      </p:sp>
    </p:spTree>
    <p:extLst>
      <p:ext uri="{BB962C8B-B14F-4D97-AF65-F5344CB8AC3E}">
        <p14:creationId xmlns:p14="http://schemas.microsoft.com/office/powerpoint/2010/main" val="3064781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4 year old boy healthy</a:t>
            </a:r>
          </a:p>
          <a:p>
            <a:r>
              <a:rPr lang="en-US" dirty="0"/>
              <a:t>Sedation for a dental procedure</a:t>
            </a:r>
          </a:p>
          <a:p>
            <a:r>
              <a:rPr lang="en-US" dirty="0"/>
              <a:t>Died from complications</a:t>
            </a:r>
          </a:p>
        </p:txBody>
      </p:sp>
      <p:sp>
        <p:nvSpPr>
          <p:cNvPr id="4" name="Slide Number Placeholder 3"/>
          <p:cNvSpPr>
            <a:spLocks noGrp="1"/>
          </p:cNvSpPr>
          <p:nvPr>
            <p:ph type="sldNum" sz="quarter" idx="5"/>
          </p:nvPr>
        </p:nvSpPr>
        <p:spPr/>
        <p:txBody>
          <a:bodyPr/>
          <a:lstStyle/>
          <a:p>
            <a:fld id="{4E214BA1-E067-F04B-98B4-38534311140A}" type="slidenum">
              <a:rPr lang="en-US" smtClean="0"/>
              <a:t>8</a:t>
            </a:fld>
            <a:endParaRPr lang="en-US"/>
          </a:p>
        </p:txBody>
      </p:sp>
    </p:spTree>
    <p:extLst>
      <p:ext uri="{BB962C8B-B14F-4D97-AF65-F5344CB8AC3E}">
        <p14:creationId xmlns:p14="http://schemas.microsoft.com/office/powerpoint/2010/main" val="2952089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3 year old girl from Hawaii</a:t>
            </a:r>
          </a:p>
          <a:p>
            <a:r>
              <a:rPr lang="en-US" dirty="0"/>
              <a:t>Sedation for dental procedure</a:t>
            </a:r>
          </a:p>
          <a:p>
            <a:r>
              <a:rPr lang="en-US" dirty="0" err="1"/>
              <a:t>Medicaitons</a:t>
            </a:r>
            <a:r>
              <a:rPr lang="en-US" dirty="0"/>
              <a:t> administered by the receptionist</a:t>
            </a:r>
          </a:p>
          <a:p>
            <a:r>
              <a:rPr lang="en-US" dirty="0"/>
              <a:t>Healthy, did have a cold in the week prior to her sedation</a:t>
            </a:r>
          </a:p>
          <a:p>
            <a:r>
              <a:rPr lang="en-US" dirty="0"/>
              <a:t>Complications from sedation</a:t>
            </a:r>
          </a:p>
          <a:p>
            <a:endParaRPr lang="en-US" dirty="0"/>
          </a:p>
        </p:txBody>
      </p:sp>
      <p:sp>
        <p:nvSpPr>
          <p:cNvPr id="4" name="Slide Number Placeholder 3"/>
          <p:cNvSpPr>
            <a:spLocks noGrp="1"/>
          </p:cNvSpPr>
          <p:nvPr>
            <p:ph type="sldNum" sz="quarter" idx="5"/>
          </p:nvPr>
        </p:nvSpPr>
        <p:spPr/>
        <p:txBody>
          <a:bodyPr/>
          <a:lstStyle/>
          <a:p>
            <a:fld id="{4E214BA1-E067-F04B-98B4-38534311140A}" type="slidenum">
              <a:rPr lang="en-US" smtClean="0"/>
              <a:t>9</a:t>
            </a:fld>
            <a:endParaRPr lang="en-US"/>
          </a:p>
        </p:txBody>
      </p:sp>
    </p:spTree>
    <p:extLst>
      <p:ext uri="{BB962C8B-B14F-4D97-AF65-F5344CB8AC3E}">
        <p14:creationId xmlns:p14="http://schemas.microsoft.com/office/powerpoint/2010/main" val="32920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CA"/>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1989815-227C-EA42-A23F-9D8F6ECDF772}" type="datetimeFigureOut">
              <a:rPr lang="en-US" smtClean="0"/>
              <a:t>9/5/22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B4AAC76-548B-CC44-BEF4-CEA276EF7A0B}" type="slidenum">
              <a:rPr lang="en-US" smtClean="0"/>
              <a:t>‹#›</a:t>
            </a:fld>
            <a:endParaRPr lang="en-US"/>
          </a:p>
        </p:txBody>
      </p:sp>
    </p:spTree>
    <p:extLst>
      <p:ext uri="{BB962C8B-B14F-4D97-AF65-F5344CB8AC3E}">
        <p14:creationId xmlns:p14="http://schemas.microsoft.com/office/powerpoint/2010/main" val="653825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CA"/>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1989815-227C-EA42-A23F-9D8F6ECDF772}" type="datetimeFigureOut">
              <a:rPr lang="en-US" smtClean="0"/>
              <a:t>9/5/22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B4AAC76-548B-CC44-BEF4-CEA276EF7A0B}" type="slidenum">
              <a:rPr lang="en-US" smtClean="0"/>
              <a:t>‹#›</a:t>
            </a:fld>
            <a:endParaRPr lang="en-US"/>
          </a:p>
        </p:txBody>
      </p:sp>
    </p:spTree>
    <p:extLst>
      <p:ext uri="{BB962C8B-B14F-4D97-AF65-F5344CB8AC3E}">
        <p14:creationId xmlns:p14="http://schemas.microsoft.com/office/powerpoint/2010/main" val="1478256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1989815-227C-EA42-A23F-9D8F6ECDF772}" type="datetimeFigureOut">
              <a:rPr lang="en-US" smtClean="0"/>
              <a:t>9/5/22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B4AAC76-548B-CC44-BEF4-CEA276EF7A0B}" type="slidenum">
              <a:rPr lang="en-US" smtClean="0"/>
              <a:t>‹#›</a:t>
            </a:fld>
            <a:endParaRPr lang="en-US"/>
          </a:p>
        </p:txBody>
      </p:sp>
    </p:spTree>
    <p:extLst>
      <p:ext uri="{BB962C8B-B14F-4D97-AF65-F5344CB8AC3E}">
        <p14:creationId xmlns:p14="http://schemas.microsoft.com/office/powerpoint/2010/main" val="995020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itle 1"/>
          <p:cNvSpPr>
            <a:spLocks noGrp="1"/>
          </p:cNvSpPr>
          <p:nvPr>
            <p:ph type="title"/>
          </p:nvPr>
        </p:nvSpPr>
        <p:spPr>
          <a:xfrm>
            <a:off x="878418" y="827088"/>
            <a:ext cx="10085916" cy="773112"/>
          </a:xfrm>
        </p:spPr>
        <p:txBody>
          <a:bodyPr/>
          <a:lstStyle>
            <a:lvl1pPr>
              <a:defRPr>
                <a:solidFill>
                  <a:srgbClr val="800000"/>
                </a:solidFill>
              </a:defRPr>
            </a:lvl1pPr>
          </a:lstStyle>
          <a:p>
            <a:r>
              <a:rPr lang="en-US" dirty="0"/>
              <a:t>Click to edit Master title style</a:t>
            </a:r>
          </a:p>
        </p:txBody>
      </p:sp>
      <p:sp>
        <p:nvSpPr>
          <p:cNvPr id="14" name="Content Placeholder 2"/>
          <p:cNvSpPr>
            <a:spLocks noGrp="1"/>
          </p:cNvSpPr>
          <p:nvPr>
            <p:ph idx="1"/>
          </p:nvPr>
        </p:nvSpPr>
        <p:spPr>
          <a:xfrm>
            <a:off x="609600" y="1600201"/>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Date Placeholder 3"/>
          <p:cNvSpPr>
            <a:spLocks noGrp="1"/>
          </p:cNvSpPr>
          <p:nvPr>
            <p:ph type="dt" sz="half" idx="10"/>
          </p:nvPr>
        </p:nvSpPr>
        <p:spPr>
          <a:xfrm>
            <a:off x="609600" y="6356351"/>
            <a:ext cx="2844800" cy="365125"/>
          </a:xfrm>
        </p:spPr>
        <p:txBody>
          <a:bodyPr/>
          <a:lstStyle>
            <a:lvl1pPr>
              <a:defRPr/>
            </a:lvl1pPr>
          </a:lstStyle>
          <a:p>
            <a:pPr>
              <a:defRPr/>
            </a:pPr>
            <a:fld id="{70E42432-3104-4948-99F1-5EC5A609D3B7}" type="datetimeFigureOut">
              <a:rPr lang="en-US"/>
              <a:pPr>
                <a:defRPr/>
              </a:pPr>
              <a:t>9/5/22</a:t>
            </a:fld>
            <a:r>
              <a:rPr lang="en-US" dirty="0"/>
              <a:t> </a:t>
            </a:r>
            <a:fld id="{370C1045-37EE-4CD7-AEE8-F3DE81BB811B}" type="slidenum">
              <a:rPr lang="en-US"/>
              <a:pPr>
                <a:defRPr/>
              </a:pPr>
              <a:t>‹#›</a:t>
            </a:fld>
            <a:endParaRPr lang="en-US" dirty="0"/>
          </a:p>
        </p:txBody>
      </p:sp>
      <p:sp>
        <p:nvSpPr>
          <p:cNvPr id="16" name="Footer Placeholder 4"/>
          <p:cNvSpPr>
            <a:spLocks noGrp="1"/>
          </p:cNvSpPr>
          <p:nvPr>
            <p:ph type="ftr" sz="quarter" idx="11"/>
          </p:nvPr>
        </p:nvSpPr>
        <p:spPr>
          <a:xfrm>
            <a:off x="4165600" y="6356351"/>
            <a:ext cx="3860800" cy="365125"/>
          </a:xfrm>
        </p:spPr>
        <p:txBody>
          <a:bodyPr/>
          <a:lstStyle>
            <a:lvl1pPr>
              <a:defRPr/>
            </a:lvl1pPr>
          </a:lstStyle>
          <a:p>
            <a:pPr>
              <a:defRPr/>
            </a:pPr>
            <a:endParaRPr lang="en-US"/>
          </a:p>
        </p:txBody>
      </p:sp>
    </p:spTree>
    <p:extLst>
      <p:ext uri="{BB962C8B-B14F-4D97-AF65-F5344CB8AC3E}">
        <p14:creationId xmlns:p14="http://schemas.microsoft.com/office/powerpoint/2010/main" val="131729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1989815-227C-EA42-A23F-9D8F6ECDF772}" type="datetimeFigureOut">
              <a:rPr lang="en-US" smtClean="0"/>
              <a:t>9/5/22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B4AAC76-548B-CC44-BEF4-CEA276EF7A0B}" type="slidenum">
              <a:rPr lang="en-US" smtClean="0"/>
              <a:t>‹#›</a:t>
            </a:fld>
            <a:endParaRPr lang="en-US"/>
          </a:p>
        </p:txBody>
      </p:sp>
    </p:spTree>
    <p:extLst>
      <p:ext uri="{BB962C8B-B14F-4D97-AF65-F5344CB8AC3E}">
        <p14:creationId xmlns:p14="http://schemas.microsoft.com/office/powerpoint/2010/main" val="1881426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Title 1"/>
          <p:cNvSpPr>
            <a:spLocks noGrp="1"/>
          </p:cNvSpPr>
          <p:nvPr>
            <p:ph type="title"/>
          </p:nvPr>
        </p:nvSpPr>
        <p:spPr>
          <a:xfrm>
            <a:off x="878418" y="827088"/>
            <a:ext cx="10085916" cy="773112"/>
          </a:xfrm>
        </p:spPr>
        <p:txBody>
          <a:bodyPr/>
          <a:lstStyle/>
          <a:p>
            <a:r>
              <a:rPr lang="en-US"/>
              <a:t>Click to edit Master title style</a:t>
            </a:r>
          </a:p>
        </p:txBody>
      </p:sp>
      <p:sp>
        <p:nvSpPr>
          <p:cNvPr id="14"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Date Placeholder 3"/>
          <p:cNvSpPr>
            <a:spLocks noGrp="1"/>
          </p:cNvSpPr>
          <p:nvPr>
            <p:ph type="dt" sz="half" idx="10"/>
          </p:nvPr>
        </p:nvSpPr>
        <p:spPr>
          <a:xfrm>
            <a:off x="609600" y="6356351"/>
            <a:ext cx="2844800" cy="365125"/>
          </a:xfrm>
        </p:spPr>
        <p:txBody>
          <a:bodyPr/>
          <a:lstStyle>
            <a:lvl1pPr>
              <a:defRPr/>
            </a:lvl1pPr>
          </a:lstStyle>
          <a:p>
            <a:pPr>
              <a:defRPr/>
            </a:pPr>
            <a:fld id="{8C063B8C-AD23-4BD8-86BF-B87C0FFE6BAA}" type="datetimeFigureOut">
              <a:rPr lang="en-US"/>
              <a:pPr>
                <a:defRPr/>
              </a:pPr>
              <a:t>9/5/22</a:t>
            </a:fld>
            <a:r>
              <a:rPr lang="en-US" dirty="0"/>
              <a:t> </a:t>
            </a:r>
            <a:fld id="{8BB518A6-8A2E-4902-8D8E-8B5EFB9B5D44}" type="slidenum">
              <a:rPr lang="en-US"/>
              <a:pPr>
                <a:defRPr/>
              </a:pPr>
              <a:t>‹#›</a:t>
            </a:fld>
            <a:endParaRPr lang="en-US" dirty="0"/>
          </a:p>
        </p:txBody>
      </p:sp>
      <p:sp>
        <p:nvSpPr>
          <p:cNvPr id="17" name="Footer Placeholder 4"/>
          <p:cNvSpPr>
            <a:spLocks noGrp="1"/>
          </p:cNvSpPr>
          <p:nvPr>
            <p:ph type="ftr" sz="quarter" idx="11"/>
          </p:nvPr>
        </p:nvSpPr>
        <p:spPr>
          <a:xfrm>
            <a:off x="4165600" y="6356351"/>
            <a:ext cx="3860800" cy="365125"/>
          </a:xfrm>
        </p:spPr>
        <p:txBody>
          <a:bodyPr/>
          <a:lstStyle>
            <a:lvl1pPr>
              <a:defRPr/>
            </a:lvl1pPr>
          </a:lstStyle>
          <a:p>
            <a:pPr>
              <a:defRPr/>
            </a:pPr>
            <a:endParaRPr lang="en-US"/>
          </a:p>
        </p:txBody>
      </p:sp>
    </p:spTree>
    <p:extLst>
      <p:ext uri="{BB962C8B-B14F-4D97-AF65-F5344CB8AC3E}">
        <p14:creationId xmlns:p14="http://schemas.microsoft.com/office/powerpoint/2010/main" val="1058068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878418" y="827088"/>
            <a:ext cx="10085916" cy="773112"/>
          </a:xfrm>
        </p:spPr>
        <p:txBody>
          <a:bodyPr/>
          <a:lstStyle>
            <a:lvl1pPr>
              <a:defRPr/>
            </a:lvl1pPr>
          </a:lstStyle>
          <a:p>
            <a:r>
              <a:rPr lang="en-US"/>
              <a:t>Click to edit Master title style</a:t>
            </a:r>
          </a:p>
        </p:txBody>
      </p:sp>
      <p:sp>
        <p:nvSpPr>
          <p:cNvPr id="11"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Date Placeholder 3"/>
          <p:cNvSpPr>
            <a:spLocks noGrp="1"/>
          </p:cNvSpPr>
          <p:nvPr>
            <p:ph type="dt" sz="half" idx="10"/>
          </p:nvPr>
        </p:nvSpPr>
        <p:spPr>
          <a:xfrm>
            <a:off x="609600" y="6356351"/>
            <a:ext cx="2844800" cy="365125"/>
          </a:xfrm>
        </p:spPr>
        <p:txBody>
          <a:bodyPr/>
          <a:lstStyle>
            <a:lvl1pPr>
              <a:defRPr/>
            </a:lvl1pPr>
          </a:lstStyle>
          <a:p>
            <a:pPr>
              <a:defRPr/>
            </a:pPr>
            <a:fld id="{661E11BB-3D28-4524-A0E9-7450049668D9}" type="datetimeFigureOut">
              <a:rPr lang="en-US"/>
              <a:pPr>
                <a:defRPr/>
              </a:pPr>
              <a:t>9/5/22</a:t>
            </a:fld>
            <a:r>
              <a:rPr lang="en-US" dirty="0"/>
              <a:t> </a:t>
            </a:r>
            <a:fld id="{E3DD3FD8-FF90-49BA-B4DE-24092EAE0A54}" type="slidenum">
              <a:rPr lang="en-US"/>
              <a:pPr>
                <a:defRPr/>
              </a:pPr>
              <a:t>‹#›</a:t>
            </a:fld>
            <a:endParaRPr lang="en-US" dirty="0"/>
          </a:p>
        </p:txBody>
      </p:sp>
      <p:sp>
        <p:nvSpPr>
          <p:cNvPr id="16" name="Footer Placeholder 4"/>
          <p:cNvSpPr>
            <a:spLocks noGrp="1"/>
          </p:cNvSpPr>
          <p:nvPr>
            <p:ph type="ftr" sz="quarter" idx="11"/>
          </p:nvPr>
        </p:nvSpPr>
        <p:spPr>
          <a:xfrm>
            <a:off x="4165600" y="6356351"/>
            <a:ext cx="3860800" cy="365125"/>
          </a:xfrm>
        </p:spPr>
        <p:txBody>
          <a:bodyPr/>
          <a:lstStyle>
            <a:lvl1pPr>
              <a:defRPr/>
            </a:lvl1pPr>
          </a:lstStyle>
          <a:p>
            <a:pPr>
              <a:defRPr/>
            </a:pPr>
            <a:endParaRPr lang="en-US"/>
          </a:p>
        </p:txBody>
      </p:sp>
    </p:spTree>
    <p:extLst>
      <p:ext uri="{BB962C8B-B14F-4D97-AF65-F5344CB8AC3E}">
        <p14:creationId xmlns:p14="http://schemas.microsoft.com/office/powerpoint/2010/main" val="4203687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878418" y="827088"/>
            <a:ext cx="10085916" cy="773112"/>
          </a:xfrm>
        </p:spPr>
        <p:txBody>
          <a:bodyPr/>
          <a:lstStyle/>
          <a:p>
            <a:r>
              <a:rPr lang="en-US"/>
              <a:t>Click to edit Master title style</a:t>
            </a:r>
          </a:p>
        </p:txBody>
      </p:sp>
      <p:sp>
        <p:nvSpPr>
          <p:cNvPr id="7" name="Date Placeholder 3"/>
          <p:cNvSpPr>
            <a:spLocks noGrp="1"/>
          </p:cNvSpPr>
          <p:nvPr>
            <p:ph type="dt" sz="half" idx="10"/>
          </p:nvPr>
        </p:nvSpPr>
        <p:spPr>
          <a:xfrm>
            <a:off x="609600" y="6356351"/>
            <a:ext cx="2844800" cy="365125"/>
          </a:xfrm>
        </p:spPr>
        <p:txBody>
          <a:bodyPr/>
          <a:lstStyle>
            <a:lvl1pPr>
              <a:defRPr/>
            </a:lvl1pPr>
          </a:lstStyle>
          <a:p>
            <a:pPr>
              <a:defRPr/>
            </a:pPr>
            <a:fld id="{88663406-99F7-4438-B6AE-137FAE56EB6A}" type="datetimeFigureOut">
              <a:rPr lang="en-US"/>
              <a:pPr>
                <a:defRPr/>
              </a:pPr>
              <a:t>9/5/22</a:t>
            </a:fld>
            <a:r>
              <a:rPr lang="en-US" dirty="0"/>
              <a:t> </a:t>
            </a:r>
            <a:fld id="{4517083B-F764-451A-8C54-78148D22D4FE}" type="slidenum">
              <a:rPr lang="en-US"/>
              <a:pPr>
                <a:defRPr/>
              </a:pPr>
              <a:t>‹#›</a:t>
            </a:fld>
            <a:endParaRPr lang="en-US" dirty="0"/>
          </a:p>
        </p:txBody>
      </p:sp>
      <p:sp>
        <p:nvSpPr>
          <p:cNvPr id="8" name="Footer Placeholder 4"/>
          <p:cNvSpPr>
            <a:spLocks noGrp="1"/>
          </p:cNvSpPr>
          <p:nvPr>
            <p:ph type="ftr" sz="quarter" idx="11"/>
          </p:nvPr>
        </p:nvSpPr>
        <p:spPr>
          <a:xfrm>
            <a:off x="4165600" y="6356351"/>
            <a:ext cx="3860800" cy="365125"/>
          </a:xfrm>
        </p:spPr>
        <p:txBody>
          <a:bodyPr/>
          <a:lstStyle>
            <a:lvl1pPr>
              <a:defRPr/>
            </a:lvl1pPr>
          </a:lstStyle>
          <a:p>
            <a:pPr>
              <a:defRPr/>
            </a:pPr>
            <a:endParaRPr lang="en-US"/>
          </a:p>
        </p:txBody>
      </p:sp>
    </p:spTree>
    <p:extLst>
      <p:ext uri="{BB962C8B-B14F-4D97-AF65-F5344CB8AC3E}">
        <p14:creationId xmlns:p14="http://schemas.microsoft.com/office/powerpoint/2010/main" val="604783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B1989815-227C-EA42-A23F-9D8F6ECDF772}" type="datetimeFigureOut">
              <a:rPr lang="en-US" smtClean="0"/>
              <a:t>9/5/22</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DB4AAC76-548B-CC44-BEF4-CEA276EF7A0B}" type="slidenum">
              <a:rPr lang="en-US" smtClean="0"/>
              <a:t>‹#›</a:t>
            </a:fld>
            <a:endParaRPr lang="en-US"/>
          </a:p>
        </p:txBody>
      </p:sp>
    </p:spTree>
    <p:extLst>
      <p:ext uri="{BB962C8B-B14F-4D97-AF65-F5344CB8AC3E}">
        <p14:creationId xmlns:p14="http://schemas.microsoft.com/office/powerpoint/2010/main" val="3836499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1989815-227C-EA42-A23F-9D8F6ECDF772}" type="datetimeFigureOut">
              <a:rPr lang="en-US" smtClean="0"/>
              <a:t>9/5/22</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DB4AAC76-548B-CC44-BEF4-CEA276EF7A0B}" type="slidenum">
              <a:rPr lang="en-US" smtClean="0"/>
              <a:t>‹#›</a:t>
            </a:fld>
            <a:endParaRPr lang="en-US"/>
          </a:p>
        </p:txBody>
      </p:sp>
    </p:spTree>
    <p:extLst>
      <p:ext uri="{BB962C8B-B14F-4D97-AF65-F5344CB8AC3E}">
        <p14:creationId xmlns:p14="http://schemas.microsoft.com/office/powerpoint/2010/main" val="3529667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1989815-227C-EA42-A23F-9D8F6ECDF772}" type="datetimeFigureOut">
              <a:rPr lang="en-US" smtClean="0"/>
              <a:t>9/5/22</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DB4AAC76-548B-CC44-BEF4-CEA276EF7A0B}" type="slidenum">
              <a:rPr lang="en-US" smtClean="0"/>
              <a:t>‹#›</a:t>
            </a:fld>
            <a:endParaRPr lang="en-US"/>
          </a:p>
        </p:txBody>
      </p:sp>
    </p:spTree>
    <p:extLst>
      <p:ext uri="{BB962C8B-B14F-4D97-AF65-F5344CB8AC3E}">
        <p14:creationId xmlns:p14="http://schemas.microsoft.com/office/powerpoint/2010/main" val="809510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bwMode="auto">
          <a:xfrm>
            <a:off x="878418" y="827088"/>
            <a:ext cx="10085916" cy="7731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8"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A7D49EB8-07B2-402E-9DF5-D34E501CA485}" type="datetimeFigureOut">
              <a:rPr lang="en-US"/>
              <a:pPr>
                <a:defRPr/>
              </a:pPr>
              <a:t>9/5/22</a:t>
            </a:fld>
            <a:r>
              <a:rPr lang="en-US" dirty="0"/>
              <a:t> </a:t>
            </a:r>
            <a:fld id="{1F91D0A2-6412-4875-95D9-12840DDBA4FD}" type="slidenum">
              <a:rPr lang="en-US"/>
              <a:pPr>
                <a:defRPr/>
              </a:pPr>
              <a:t>‹#›</a:t>
            </a:fld>
            <a:endParaRPr lang="en-US" dirty="0"/>
          </a:p>
        </p:txBody>
      </p:sp>
      <p:sp>
        <p:nvSpPr>
          <p:cNvPr id="10"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pic>
        <p:nvPicPr>
          <p:cNvPr id="2" name="Picture 1">
            <a:extLst>
              <a:ext uri="{FF2B5EF4-FFF2-40B4-BE49-F238E27FC236}">
                <a16:creationId xmlns:a16="http://schemas.microsoft.com/office/drawing/2014/main" id="{43D5C556-835F-0B47-B99A-52356395844F}"/>
              </a:ext>
            </a:extLst>
          </p:cNvPr>
          <p:cNvPicPr>
            <a:picLocks noChangeAspect="1"/>
          </p:cNvPicPr>
          <p:nvPr userDrawn="1"/>
        </p:nvPicPr>
        <p:blipFill>
          <a:blip r:embed="rId13"/>
          <a:stretch>
            <a:fillRect/>
          </a:stretch>
        </p:blipFill>
        <p:spPr>
          <a:xfrm>
            <a:off x="8220020" y="6239307"/>
            <a:ext cx="2958453" cy="482169"/>
          </a:xfrm>
          <a:prstGeom prst="rect">
            <a:avLst/>
          </a:prstGeom>
        </p:spPr>
      </p:pic>
      <p:pic>
        <p:nvPicPr>
          <p:cNvPr id="1048" name="Picture 24" descr="uOttawa logo">
            <a:extLst>
              <a:ext uri="{FF2B5EF4-FFF2-40B4-BE49-F238E27FC236}">
                <a16:creationId xmlns:a16="http://schemas.microsoft.com/office/drawing/2014/main" id="{8998F7EF-0396-6549-A27E-D034A5C4A70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054489" y="5958305"/>
            <a:ext cx="1105656" cy="827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898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4400" b="1" kern="1200">
          <a:solidFill>
            <a:srgbClr val="80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apennedpoint.com/tag/calebs-law/"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31.tiff"/><Relationship Id="rId4" Type="http://schemas.openxmlformats.org/officeDocument/2006/relationships/image" Target="../media/image29.tiff"/></Relationships>
</file>

<file path=ppt/slides/_rels/slide5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31.tiff"/><Relationship Id="rId4" Type="http://schemas.openxmlformats.org/officeDocument/2006/relationships/image" Target="../media/image30.tiff"/></Relationships>
</file>

<file path=ppt/slides/_rels/slide5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31.tiff"/><Relationship Id="rId4" Type="http://schemas.openxmlformats.org/officeDocument/2006/relationships/image" Target="../media/image30.tiff"/></Relationships>
</file>

<file path=ppt/slides/_rels/slide5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31.tiff"/><Relationship Id="rId4" Type="http://schemas.openxmlformats.org/officeDocument/2006/relationships/image" Target="../media/image30.tiff"/></Relationships>
</file>

<file path=ppt/slides/_rels/slide5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802634"/>
            <a:ext cx="7772400" cy="2315239"/>
          </a:xfrm>
        </p:spPr>
        <p:txBody>
          <a:bodyPr/>
          <a:lstStyle/>
          <a:p>
            <a:pPr algn="ctr"/>
            <a:r>
              <a:rPr lang="en-US" dirty="0"/>
              <a:t>Risk Factors and Adverse Events in Pediatric Procedural Sedation</a:t>
            </a:r>
            <a:endParaRPr lang="en-US" sz="4000" i="1" dirty="0"/>
          </a:p>
        </p:txBody>
      </p:sp>
      <p:sp>
        <p:nvSpPr>
          <p:cNvPr id="3" name="Subtitle 2"/>
          <p:cNvSpPr>
            <a:spLocks noGrp="1"/>
          </p:cNvSpPr>
          <p:nvPr>
            <p:ph type="subTitle" idx="1"/>
          </p:nvPr>
        </p:nvSpPr>
        <p:spPr>
          <a:xfrm>
            <a:off x="2287181" y="3706428"/>
            <a:ext cx="7617637" cy="1752600"/>
          </a:xfrm>
        </p:spPr>
        <p:txBody>
          <a:bodyPr>
            <a:normAutofit lnSpcReduction="10000"/>
          </a:bodyPr>
          <a:lstStyle/>
          <a:p>
            <a:r>
              <a:rPr lang="en-US" sz="2800" b="1" dirty="0">
                <a:solidFill>
                  <a:schemeClr val="tx1"/>
                </a:solidFill>
              </a:rPr>
              <a:t>Maala Bhatt MD, MSc., FRCPC</a:t>
            </a:r>
          </a:p>
          <a:p>
            <a:r>
              <a:rPr lang="en-US" sz="2000" dirty="0">
                <a:solidFill>
                  <a:schemeClr val="tx1"/>
                </a:solidFill>
              </a:rPr>
              <a:t>Associate Professor of Pediatrics</a:t>
            </a:r>
            <a:br>
              <a:rPr lang="en-US" sz="2000" dirty="0">
                <a:solidFill>
                  <a:schemeClr val="tx1"/>
                </a:solidFill>
              </a:rPr>
            </a:br>
            <a:r>
              <a:rPr lang="en-US" sz="2000" dirty="0">
                <a:solidFill>
                  <a:schemeClr val="tx1"/>
                </a:solidFill>
              </a:rPr>
              <a:t>Director of Emergency Research</a:t>
            </a:r>
            <a:br>
              <a:rPr lang="en-US" sz="2000" dirty="0">
                <a:solidFill>
                  <a:schemeClr val="tx1"/>
                </a:solidFill>
              </a:rPr>
            </a:br>
            <a:r>
              <a:rPr lang="en-US" sz="2000" dirty="0">
                <a:solidFill>
                  <a:schemeClr val="tx1"/>
                </a:solidFill>
              </a:rPr>
              <a:t>Children’s Hospital of Eastern Ontario</a:t>
            </a:r>
            <a:br>
              <a:rPr lang="en-US" sz="2000" dirty="0">
                <a:solidFill>
                  <a:schemeClr val="tx1"/>
                </a:solidFill>
              </a:rPr>
            </a:br>
            <a:r>
              <a:rPr lang="en-US" sz="2000" dirty="0">
                <a:solidFill>
                  <a:schemeClr val="tx1"/>
                </a:solidFill>
              </a:rPr>
              <a:t>University of Ottawa (Canada)</a:t>
            </a:r>
          </a:p>
        </p:txBody>
      </p:sp>
      <p:sp>
        <p:nvSpPr>
          <p:cNvPr id="4" name="TextBox 3"/>
          <p:cNvSpPr txBox="1"/>
          <p:nvPr/>
        </p:nvSpPr>
        <p:spPr>
          <a:xfrm>
            <a:off x="8714874" y="92147"/>
            <a:ext cx="3200400" cy="954107"/>
          </a:xfrm>
          <a:prstGeom prst="rect">
            <a:avLst/>
          </a:prstGeom>
          <a:noFill/>
        </p:spPr>
        <p:txBody>
          <a:bodyPr wrap="square" rtlCol="0">
            <a:spAutoFit/>
          </a:bodyPr>
          <a:lstStyle/>
          <a:p>
            <a:pPr algn="r"/>
            <a:r>
              <a:rPr lang="en-US" sz="1400" b="1" i="1" dirty="0"/>
              <a:t>PROSA2022</a:t>
            </a:r>
          </a:p>
          <a:p>
            <a:pPr algn="r"/>
            <a:r>
              <a:rPr lang="en-CA" sz="1400" b="1" dirty="0"/>
              <a:t>2nd European Conference on Pediatric</a:t>
            </a:r>
            <a:br>
              <a:rPr lang="en-CA" sz="1400" dirty="0"/>
            </a:br>
            <a:r>
              <a:rPr lang="en-CA" sz="1400" b="1" dirty="0"/>
              <a:t>Procedural Sedation And Analgesia</a:t>
            </a:r>
            <a:r>
              <a:rPr lang="en-US" sz="1400" b="1" dirty="0"/>
              <a:t> </a:t>
            </a:r>
          </a:p>
          <a:p>
            <a:pPr algn="r"/>
            <a:r>
              <a:rPr lang="en-US" sz="1400" dirty="0"/>
              <a:t>September 9, 2022</a:t>
            </a:r>
            <a:endParaRPr lang="en-US" sz="1400" b="1" dirty="0"/>
          </a:p>
        </p:txBody>
      </p:sp>
    </p:spTree>
    <p:extLst>
      <p:ext uri="{BB962C8B-B14F-4D97-AF65-F5344CB8AC3E}">
        <p14:creationId xmlns:p14="http://schemas.microsoft.com/office/powerpoint/2010/main" val="4179514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03DEAB-CB4E-C948-9774-496AC8D6F34F}"/>
              </a:ext>
            </a:extLst>
          </p:cNvPr>
          <p:cNvSpPr/>
          <p:nvPr/>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A60E8B3-D370-3949-B260-A94A69E78946}"/>
              </a:ext>
            </a:extLst>
          </p:cNvPr>
          <p:cNvSpPr txBox="1">
            <a:spLocks/>
          </p:cNvSpPr>
          <p:nvPr/>
        </p:nvSpPr>
        <p:spPr>
          <a:xfrm>
            <a:off x="1811868" y="1238250"/>
            <a:ext cx="3177646" cy="2639483"/>
          </a:xfrm>
          <a:prstGeom prst="rect">
            <a:avLst/>
          </a:prstGeom>
        </p:spPr>
        <p:txBody>
          <a:bodyPr anchor="b"/>
          <a:lstStyle>
            <a:lvl1pPr algn="l" defTabSz="457200" rtl="0" eaLnBrk="1" latinLnBrk="0" hangingPunct="1">
              <a:spcBef>
                <a:spcPct val="0"/>
              </a:spcBef>
              <a:buNone/>
              <a:defRPr sz="4400" b="1" kern="1200">
                <a:solidFill>
                  <a:srgbClr val="800000"/>
                </a:solidFill>
                <a:latin typeface="+mj-lt"/>
                <a:ea typeface="+mj-ea"/>
                <a:cs typeface="+mj-cs"/>
              </a:defRPr>
            </a:lvl1pPr>
          </a:lstStyle>
          <a:p>
            <a:pPr algn="r"/>
            <a:r>
              <a:rPr lang="en-US" sz="5200" dirty="0">
                <a:solidFill>
                  <a:schemeClr val="bg1"/>
                </a:solidFill>
              </a:rPr>
              <a:t>Caleb</a:t>
            </a:r>
          </a:p>
          <a:p>
            <a:pPr algn="r"/>
            <a:r>
              <a:rPr lang="en-US" sz="6000" dirty="0">
                <a:solidFill>
                  <a:schemeClr val="bg1"/>
                </a:solidFill>
              </a:rPr>
              <a:t>Sears</a:t>
            </a:r>
          </a:p>
        </p:txBody>
      </p:sp>
      <p:pic>
        <p:nvPicPr>
          <p:cNvPr id="5" name="Picture 2" descr="mage result for caleb sears">
            <a:hlinkClick r:id="rId3"/>
            <a:extLst>
              <a:ext uri="{FF2B5EF4-FFF2-40B4-BE49-F238E27FC236}">
                <a16:creationId xmlns:a16="http://schemas.microsoft.com/office/drawing/2014/main" id="{7A7D07A2-09BF-A24C-BFA6-D237ED586D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9514" y="1010054"/>
            <a:ext cx="5678486" cy="4664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219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5054" y="935183"/>
            <a:ext cx="8229600" cy="4525963"/>
          </a:xfrm>
        </p:spPr>
        <p:txBody>
          <a:bodyPr/>
          <a:lstStyle/>
          <a:p>
            <a:pPr marL="0" indent="0" algn="ctr">
              <a:buNone/>
            </a:pPr>
            <a:endParaRPr lang="en-US" dirty="0"/>
          </a:p>
          <a:p>
            <a:pPr marL="0" indent="0" algn="ctr">
              <a:buNone/>
            </a:pPr>
            <a:r>
              <a:rPr lang="en-US" b="1" dirty="0"/>
              <a:t>Serious adverse events </a:t>
            </a:r>
            <a:r>
              <a:rPr lang="en-US" dirty="0"/>
              <a:t>in procedural sedation outside of the operating room are </a:t>
            </a:r>
            <a:br>
              <a:rPr lang="en-US" dirty="0"/>
            </a:br>
            <a:r>
              <a:rPr lang="en-US" sz="4000" b="1" dirty="0"/>
              <a:t>LOW</a:t>
            </a:r>
          </a:p>
          <a:p>
            <a:pPr marL="0" indent="0" algn="ctr">
              <a:buNone/>
            </a:pPr>
            <a:endParaRPr lang="en-US" sz="900" dirty="0"/>
          </a:p>
          <a:p>
            <a:pPr marL="0" indent="0" algn="ctr">
              <a:buNone/>
            </a:pPr>
            <a:endParaRPr lang="en-US" sz="900" dirty="0"/>
          </a:p>
          <a:p>
            <a:pPr marL="0" indent="0" algn="ctr">
              <a:buNone/>
            </a:pPr>
            <a:r>
              <a:rPr lang="en-US" dirty="0"/>
              <a:t>Events with the </a:t>
            </a:r>
            <a:r>
              <a:rPr lang="en-US" b="1" dirty="0"/>
              <a:t>potential to harm </a:t>
            </a:r>
            <a:r>
              <a:rPr lang="en-US" dirty="0"/>
              <a:t>and that require timely rescue interventions are </a:t>
            </a:r>
            <a:r>
              <a:rPr lang="en-US" sz="4000" b="1" dirty="0"/>
              <a:t>COMMON</a:t>
            </a:r>
          </a:p>
        </p:txBody>
      </p:sp>
    </p:spTree>
    <p:extLst>
      <p:ext uri="{BB962C8B-B14F-4D97-AF65-F5344CB8AC3E}">
        <p14:creationId xmlns:p14="http://schemas.microsoft.com/office/powerpoint/2010/main" val="38305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r>
              <a:rPr lang="en-US" dirty="0"/>
              <a:t>Understand patient, procedure and medication risk factors for sedation-related adverse events</a:t>
            </a:r>
          </a:p>
          <a:p>
            <a:r>
              <a:rPr lang="en-US" dirty="0"/>
              <a:t>Become aware of mitigation strategies to assess and prepare for risk factors</a:t>
            </a:r>
          </a:p>
          <a:p>
            <a:r>
              <a:rPr lang="en-US" dirty="0"/>
              <a:t>Review sedation practices associated with the best outcomes</a:t>
            </a:r>
          </a:p>
        </p:txBody>
      </p:sp>
    </p:spTree>
    <p:extLst>
      <p:ext uri="{BB962C8B-B14F-4D97-AF65-F5344CB8AC3E}">
        <p14:creationId xmlns:p14="http://schemas.microsoft.com/office/powerpoint/2010/main" val="639977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73978" y="0"/>
            <a:ext cx="4642489" cy="1938992"/>
          </a:xfrm>
          <a:prstGeom prst="rect">
            <a:avLst/>
          </a:prstGeom>
          <a:noFill/>
        </p:spPr>
        <p:txBody>
          <a:bodyPr wrap="none" rtlCol="0">
            <a:spAutoFit/>
          </a:bodyPr>
          <a:lstStyle/>
          <a:p>
            <a:r>
              <a:rPr lang="en-US" sz="12000" b="1" dirty="0">
                <a:solidFill>
                  <a:srgbClr val="C00000"/>
                </a:solidFill>
              </a:rPr>
              <a:t>A</a:t>
            </a:r>
            <a:r>
              <a:rPr lang="en-US" sz="12000" b="1" dirty="0"/>
              <a:t>irway</a:t>
            </a:r>
          </a:p>
        </p:txBody>
      </p:sp>
      <p:sp>
        <p:nvSpPr>
          <p:cNvPr id="5" name="TextBox 4"/>
          <p:cNvSpPr txBox="1"/>
          <p:nvPr/>
        </p:nvSpPr>
        <p:spPr>
          <a:xfrm>
            <a:off x="2784764" y="1975991"/>
            <a:ext cx="5150192" cy="1569660"/>
          </a:xfrm>
          <a:prstGeom prst="rect">
            <a:avLst/>
          </a:prstGeom>
          <a:noFill/>
        </p:spPr>
        <p:txBody>
          <a:bodyPr wrap="none" rtlCol="0">
            <a:spAutoFit/>
          </a:bodyPr>
          <a:lstStyle/>
          <a:p>
            <a:r>
              <a:rPr lang="en-US" sz="9600" b="1" dirty="0">
                <a:solidFill>
                  <a:srgbClr val="C00000"/>
                </a:solidFill>
              </a:rPr>
              <a:t>B</a:t>
            </a:r>
            <a:r>
              <a:rPr lang="en-US" sz="9600" b="1" dirty="0"/>
              <a:t>reathing</a:t>
            </a:r>
          </a:p>
        </p:txBody>
      </p:sp>
      <p:sp>
        <p:nvSpPr>
          <p:cNvPr id="6" name="TextBox 5"/>
          <p:cNvSpPr txBox="1"/>
          <p:nvPr/>
        </p:nvSpPr>
        <p:spPr>
          <a:xfrm>
            <a:off x="4295221" y="4545926"/>
            <a:ext cx="2363660" cy="769441"/>
          </a:xfrm>
          <a:prstGeom prst="rect">
            <a:avLst/>
          </a:prstGeom>
          <a:noFill/>
        </p:spPr>
        <p:txBody>
          <a:bodyPr wrap="none" rtlCol="0">
            <a:spAutoFit/>
          </a:bodyPr>
          <a:lstStyle/>
          <a:p>
            <a:r>
              <a:rPr lang="en-US" sz="4400" b="1" dirty="0">
                <a:solidFill>
                  <a:srgbClr val="C00000"/>
                </a:solidFill>
              </a:rPr>
              <a:t>D</a:t>
            </a:r>
            <a:r>
              <a:rPr lang="en-US" sz="4400" b="1" dirty="0"/>
              <a:t>etonate</a:t>
            </a:r>
          </a:p>
        </p:txBody>
      </p:sp>
      <p:sp>
        <p:nvSpPr>
          <p:cNvPr id="7" name="TextBox 6"/>
          <p:cNvSpPr txBox="1"/>
          <p:nvPr/>
        </p:nvSpPr>
        <p:spPr>
          <a:xfrm>
            <a:off x="3714283" y="3545651"/>
            <a:ext cx="3280193" cy="923330"/>
          </a:xfrm>
          <a:prstGeom prst="rect">
            <a:avLst/>
          </a:prstGeom>
          <a:noFill/>
        </p:spPr>
        <p:txBody>
          <a:bodyPr wrap="none" rtlCol="0">
            <a:spAutoFit/>
          </a:bodyPr>
          <a:lstStyle/>
          <a:p>
            <a:r>
              <a:rPr lang="en-US" sz="5400" b="1" dirty="0">
                <a:solidFill>
                  <a:srgbClr val="C00000"/>
                </a:solidFill>
              </a:rPr>
              <a:t>C</a:t>
            </a:r>
            <a:r>
              <a:rPr lang="en-US" sz="5400" b="1" dirty="0"/>
              <a:t>irculation</a:t>
            </a:r>
          </a:p>
        </p:txBody>
      </p:sp>
      <p:sp>
        <p:nvSpPr>
          <p:cNvPr id="8" name="TextBox 7"/>
          <p:cNvSpPr txBox="1"/>
          <p:nvPr/>
        </p:nvSpPr>
        <p:spPr>
          <a:xfrm>
            <a:off x="4805679" y="5469255"/>
            <a:ext cx="2435539" cy="523220"/>
          </a:xfrm>
          <a:prstGeom prst="rect">
            <a:avLst/>
          </a:prstGeom>
          <a:noFill/>
        </p:spPr>
        <p:txBody>
          <a:bodyPr wrap="none" rtlCol="0">
            <a:spAutoFit/>
          </a:bodyPr>
          <a:lstStyle/>
          <a:p>
            <a:r>
              <a:rPr lang="en-US" sz="2800" b="1" dirty="0">
                <a:solidFill>
                  <a:srgbClr val="C00000"/>
                </a:solidFill>
              </a:rPr>
              <a:t>E</a:t>
            </a:r>
            <a:r>
              <a:rPr lang="en-US" sz="2800" b="1" dirty="0"/>
              <a:t>verything Else</a:t>
            </a:r>
          </a:p>
        </p:txBody>
      </p:sp>
      <p:sp>
        <p:nvSpPr>
          <p:cNvPr id="14" name="Right Bracket 13"/>
          <p:cNvSpPr/>
          <p:nvPr/>
        </p:nvSpPr>
        <p:spPr>
          <a:xfrm>
            <a:off x="8174182" y="716026"/>
            <a:ext cx="180109" cy="2632364"/>
          </a:xfrm>
          <a:prstGeom prst="rightBracket">
            <a:avLst/>
          </a:prstGeom>
          <a:ln w="444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8492836" y="1709043"/>
            <a:ext cx="2185085" cy="830997"/>
          </a:xfrm>
          <a:prstGeom prst="rect">
            <a:avLst/>
          </a:prstGeom>
          <a:noFill/>
        </p:spPr>
        <p:txBody>
          <a:bodyPr wrap="none" rtlCol="0">
            <a:spAutoFit/>
          </a:bodyPr>
          <a:lstStyle/>
          <a:p>
            <a:r>
              <a:rPr lang="en-US" sz="2400" dirty="0"/>
              <a:t>&gt; 95% problems</a:t>
            </a:r>
          </a:p>
          <a:p>
            <a:r>
              <a:rPr lang="en-US" sz="2400" dirty="0"/>
              <a:t>happen here</a:t>
            </a:r>
          </a:p>
        </p:txBody>
      </p:sp>
      <p:sp>
        <p:nvSpPr>
          <p:cNvPr id="11" name="Right Bracket 10">
            <a:extLst>
              <a:ext uri="{FF2B5EF4-FFF2-40B4-BE49-F238E27FC236}">
                <a16:creationId xmlns:a16="http://schemas.microsoft.com/office/drawing/2014/main" id="{1DBC1317-423E-8244-A733-739B9A3BDF0C}"/>
              </a:ext>
            </a:extLst>
          </p:cNvPr>
          <p:cNvSpPr/>
          <p:nvPr/>
        </p:nvSpPr>
        <p:spPr>
          <a:xfrm>
            <a:off x="7255071" y="4586740"/>
            <a:ext cx="159328" cy="687810"/>
          </a:xfrm>
          <a:prstGeom prst="rightBracket">
            <a:avLst/>
          </a:prstGeom>
          <a:ln w="444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AFD67148-D337-BC47-A71D-2E184B35DD2A}"/>
              </a:ext>
            </a:extLst>
          </p:cNvPr>
          <p:cNvSpPr txBox="1"/>
          <p:nvPr/>
        </p:nvSpPr>
        <p:spPr>
          <a:xfrm>
            <a:off x="7620000" y="4515147"/>
            <a:ext cx="2442464" cy="830997"/>
          </a:xfrm>
          <a:prstGeom prst="rect">
            <a:avLst/>
          </a:prstGeom>
          <a:noFill/>
        </p:spPr>
        <p:txBody>
          <a:bodyPr wrap="none" rtlCol="0">
            <a:spAutoFit/>
          </a:bodyPr>
          <a:lstStyle/>
          <a:p>
            <a:r>
              <a:rPr lang="en-US" sz="2400" dirty="0"/>
              <a:t>&lt; 5% happen here</a:t>
            </a:r>
          </a:p>
          <a:p>
            <a:pPr algn="ctr"/>
            <a:r>
              <a:rPr lang="en-US" sz="2400" dirty="0"/>
              <a:t>(vomiting)</a:t>
            </a:r>
          </a:p>
        </p:txBody>
      </p:sp>
    </p:spTree>
    <p:extLst>
      <p:ext uri="{BB962C8B-B14F-4D97-AF65-F5344CB8AC3E}">
        <p14:creationId xmlns:p14="http://schemas.microsoft.com/office/powerpoint/2010/main" val="18401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1"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C191FE88-9E43-2C46-8A24-67AFF38298CE}"/>
              </a:ext>
            </a:extLst>
          </p:cNvPr>
          <p:cNvSpPr/>
          <p:nvPr/>
        </p:nvSpPr>
        <p:spPr>
          <a:xfrm>
            <a:off x="8996790" y="1088495"/>
            <a:ext cx="2442464" cy="1774992"/>
          </a:xfrm>
          <a:prstGeom prst="wedgeRoundRectCallout">
            <a:avLst>
              <a:gd name="adj1" fmla="val -71580"/>
              <a:gd name="adj2" fmla="val 20499"/>
              <a:gd name="adj3" fmla="val 16667"/>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CA" dirty="0">
                <a:solidFill>
                  <a:schemeClr val="tx1"/>
                </a:solidFill>
              </a:rPr>
              <a:t>Airway obstruction</a:t>
            </a:r>
          </a:p>
          <a:p>
            <a:r>
              <a:rPr lang="en-CA" dirty="0">
                <a:solidFill>
                  <a:schemeClr val="tx1"/>
                </a:solidFill>
              </a:rPr>
              <a:t>Oxygen desaturation</a:t>
            </a:r>
          </a:p>
          <a:p>
            <a:r>
              <a:rPr lang="en-CA" dirty="0">
                <a:solidFill>
                  <a:schemeClr val="tx1"/>
                </a:solidFill>
              </a:rPr>
              <a:t>Apnea</a:t>
            </a:r>
          </a:p>
          <a:p>
            <a:r>
              <a:rPr lang="en-CA" dirty="0">
                <a:solidFill>
                  <a:schemeClr val="tx1"/>
                </a:solidFill>
              </a:rPr>
              <a:t>Laryngospasm</a:t>
            </a:r>
          </a:p>
        </p:txBody>
      </p:sp>
      <p:sp>
        <p:nvSpPr>
          <p:cNvPr id="3" name="TextBox 2">
            <a:extLst>
              <a:ext uri="{FF2B5EF4-FFF2-40B4-BE49-F238E27FC236}">
                <a16:creationId xmlns:a16="http://schemas.microsoft.com/office/drawing/2014/main" id="{0B6D84DE-B9FF-BA49-8E3C-7B87CDCC77AF}"/>
              </a:ext>
            </a:extLst>
          </p:cNvPr>
          <p:cNvSpPr txBox="1"/>
          <p:nvPr/>
        </p:nvSpPr>
        <p:spPr>
          <a:xfrm>
            <a:off x="1973978" y="0"/>
            <a:ext cx="4642489" cy="1938992"/>
          </a:xfrm>
          <a:prstGeom prst="rect">
            <a:avLst/>
          </a:prstGeom>
          <a:noFill/>
        </p:spPr>
        <p:txBody>
          <a:bodyPr wrap="none" rtlCol="0">
            <a:spAutoFit/>
          </a:bodyPr>
          <a:lstStyle/>
          <a:p>
            <a:r>
              <a:rPr lang="en-US" sz="12000" b="1" dirty="0">
                <a:solidFill>
                  <a:srgbClr val="C00000"/>
                </a:solidFill>
              </a:rPr>
              <a:t>A</a:t>
            </a:r>
            <a:r>
              <a:rPr lang="en-US" sz="12000" b="1" dirty="0"/>
              <a:t>irway</a:t>
            </a:r>
          </a:p>
        </p:txBody>
      </p:sp>
      <p:sp>
        <p:nvSpPr>
          <p:cNvPr id="4" name="TextBox 3">
            <a:extLst>
              <a:ext uri="{FF2B5EF4-FFF2-40B4-BE49-F238E27FC236}">
                <a16:creationId xmlns:a16="http://schemas.microsoft.com/office/drawing/2014/main" id="{E0B42758-0E82-F745-A4C6-E3A6D90215EF}"/>
              </a:ext>
            </a:extLst>
          </p:cNvPr>
          <p:cNvSpPr txBox="1"/>
          <p:nvPr/>
        </p:nvSpPr>
        <p:spPr>
          <a:xfrm>
            <a:off x="2784764" y="1975991"/>
            <a:ext cx="5150192" cy="1569660"/>
          </a:xfrm>
          <a:prstGeom prst="rect">
            <a:avLst/>
          </a:prstGeom>
          <a:noFill/>
        </p:spPr>
        <p:txBody>
          <a:bodyPr wrap="none" rtlCol="0">
            <a:spAutoFit/>
          </a:bodyPr>
          <a:lstStyle/>
          <a:p>
            <a:r>
              <a:rPr lang="en-US" sz="9600" b="1" dirty="0">
                <a:solidFill>
                  <a:srgbClr val="C00000"/>
                </a:solidFill>
              </a:rPr>
              <a:t>B</a:t>
            </a:r>
            <a:r>
              <a:rPr lang="en-US" sz="9600" b="1" dirty="0"/>
              <a:t>reathing</a:t>
            </a:r>
          </a:p>
        </p:txBody>
      </p:sp>
      <p:sp>
        <p:nvSpPr>
          <p:cNvPr id="5" name="TextBox 4">
            <a:extLst>
              <a:ext uri="{FF2B5EF4-FFF2-40B4-BE49-F238E27FC236}">
                <a16:creationId xmlns:a16="http://schemas.microsoft.com/office/drawing/2014/main" id="{C00F7941-9734-3B4A-A745-265A313658E2}"/>
              </a:ext>
            </a:extLst>
          </p:cNvPr>
          <p:cNvSpPr txBox="1"/>
          <p:nvPr/>
        </p:nvSpPr>
        <p:spPr>
          <a:xfrm>
            <a:off x="4295221" y="4545926"/>
            <a:ext cx="2363660" cy="769441"/>
          </a:xfrm>
          <a:prstGeom prst="rect">
            <a:avLst/>
          </a:prstGeom>
          <a:noFill/>
        </p:spPr>
        <p:txBody>
          <a:bodyPr wrap="none" rtlCol="0">
            <a:spAutoFit/>
          </a:bodyPr>
          <a:lstStyle/>
          <a:p>
            <a:r>
              <a:rPr lang="en-US" sz="4400" b="1" dirty="0">
                <a:solidFill>
                  <a:srgbClr val="C00000"/>
                </a:solidFill>
              </a:rPr>
              <a:t>D</a:t>
            </a:r>
            <a:r>
              <a:rPr lang="en-US" sz="4400" b="1" dirty="0"/>
              <a:t>etonate</a:t>
            </a:r>
          </a:p>
        </p:txBody>
      </p:sp>
      <p:sp>
        <p:nvSpPr>
          <p:cNvPr id="6" name="TextBox 5">
            <a:extLst>
              <a:ext uri="{FF2B5EF4-FFF2-40B4-BE49-F238E27FC236}">
                <a16:creationId xmlns:a16="http://schemas.microsoft.com/office/drawing/2014/main" id="{6070D4AF-1813-7643-A764-3E8239551499}"/>
              </a:ext>
            </a:extLst>
          </p:cNvPr>
          <p:cNvSpPr txBox="1"/>
          <p:nvPr/>
        </p:nvSpPr>
        <p:spPr>
          <a:xfrm>
            <a:off x="3714283" y="3545651"/>
            <a:ext cx="3280193" cy="923330"/>
          </a:xfrm>
          <a:prstGeom prst="rect">
            <a:avLst/>
          </a:prstGeom>
          <a:noFill/>
        </p:spPr>
        <p:txBody>
          <a:bodyPr wrap="none" rtlCol="0">
            <a:spAutoFit/>
          </a:bodyPr>
          <a:lstStyle/>
          <a:p>
            <a:r>
              <a:rPr lang="en-US" sz="5400" b="1" dirty="0">
                <a:solidFill>
                  <a:srgbClr val="C00000"/>
                </a:solidFill>
              </a:rPr>
              <a:t>C</a:t>
            </a:r>
            <a:r>
              <a:rPr lang="en-US" sz="5400" b="1" dirty="0"/>
              <a:t>irculation</a:t>
            </a:r>
          </a:p>
        </p:txBody>
      </p:sp>
      <p:sp>
        <p:nvSpPr>
          <p:cNvPr id="7" name="TextBox 6">
            <a:extLst>
              <a:ext uri="{FF2B5EF4-FFF2-40B4-BE49-F238E27FC236}">
                <a16:creationId xmlns:a16="http://schemas.microsoft.com/office/drawing/2014/main" id="{9E4AC012-1AA1-824C-B63F-1FBCD02B740C}"/>
              </a:ext>
            </a:extLst>
          </p:cNvPr>
          <p:cNvSpPr txBox="1"/>
          <p:nvPr/>
        </p:nvSpPr>
        <p:spPr>
          <a:xfrm>
            <a:off x="4805679" y="5469255"/>
            <a:ext cx="2435539" cy="523220"/>
          </a:xfrm>
          <a:prstGeom prst="rect">
            <a:avLst/>
          </a:prstGeom>
          <a:noFill/>
        </p:spPr>
        <p:txBody>
          <a:bodyPr wrap="none" rtlCol="0">
            <a:spAutoFit/>
          </a:bodyPr>
          <a:lstStyle/>
          <a:p>
            <a:r>
              <a:rPr lang="en-US" sz="2800" b="1" dirty="0">
                <a:solidFill>
                  <a:srgbClr val="C00000"/>
                </a:solidFill>
              </a:rPr>
              <a:t>E</a:t>
            </a:r>
            <a:r>
              <a:rPr lang="en-US" sz="2800" b="1" dirty="0"/>
              <a:t>verything Else</a:t>
            </a:r>
          </a:p>
        </p:txBody>
      </p:sp>
      <p:sp>
        <p:nvSpPr>
          <p:cNvPr id="8" name="Right Bracket 7">
            <a:extLst>
              <a:ext uri="{FF2B5EF4-FFF2-40B4-BE49-F238E27FC236}">
                <a16:creationId xmlns:a16="http://schemas.microsoft.com/office/drawing/2014/main" id="{95E9E59B-BCC1-F24A-9244-A2BDCC2ECE8C}"/>
              </a:ext>
            </a:extLst>
          </p:cNvPr>
          <p:cNvSpPr/>
          <p:nvPr/>
        </p:nvSpPr>
        <p:spPr>
          <a:xfrm>
            <a:off x="8174182" y="716026"/>
            <a:ext cx="180109" cy="2632364"/>
          </a:xfrm>
          <a:prstGeom prst="rightBracket">
            <a:avLst/>
          </a:prstGeom>
          <a:ln w="444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6747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B3E22-3276-2742-96C4-AC97DE2A31F3}"/>
              </a:ext>
            </a:extLst>
          </p:cNvPr>
          <p:cNvSpPr>
            <a:spLocks noGrp="1"/>
          </p:cNvSpPr>
          <p:nvPr>
            <p:ph type="title"/>
          </p:nvPr>
        </p:nvSpPr>
        <p:spPr>
          <a:xfrm>
            <a:off x="963084" y="2866860"/>
            <a:ext cx="10363200" cy="1362075"/>
          </a:xfrm>
        </p:spPr>
        <p:txBody>
          <a:bodyPr/>
          <a:lstStyle/>
          <a:p>
            <a:r>
              <a:rPr lang="en-US" dirty="0"/>
              <a:t>PATIENT CHARACTERISTICS</a:t>
            </a:r>
            <a:br>
              <a:rPr lang="en-US" dirty="0"/>
            </a:br>
            <a:r>
              <a:rPr lang="en-US" dirty="0"/>
              <a:t>the pre-sedation assessment</a:t>
            </a:r>
          </a:p>
        </p:txBody>
      </p:sp>
    </p:spTree>
    <p:extLst>
      <p:ext uri="{BB962C8B-B14F-4D97-AF65-F5344CB8AC3E}">
        <p14:creationId xmlns:p14="http://schemas.microsoft.com/office/powerpoint/2010/main" val="1953334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F74410-3C82-564C-B249-5F4E97F4D907}"/>
              </a:ext>
            </a:extLst>
          </p:cNvPr>
          <p:cNvPicPr>
            <a:picLocks noChangeAspect="1"/>
          </p:cNvPicPr>
          <p:nvPr/>
        </p:nvPicPr>
        <p:blipFill>
          <a:blip r:embed="rId3"/>
          <a:stretch>
            <a:fillRect/>
          </a:stretch>
        </p:blipFill>
        <p:spPr>
          <a:xfrm>
            <a:off x="1524000" y="-24063"/>
            <a:ext cx="9021434" cy="6954220"/>
          </a:xfrm>
          <a:prstGeom prst="rect">
            <a:avLst/>
          </a:prstGeom>
        </p:spPr>
      </p:pic>
      <p:sp>
        <p:nvSpPr>
          <p:cNvPr id="3" name="Rounded Rectangle 2">
            <a:extLst>
              <a:ext uri="{FF2B5EF4-FFF2-40B4-BE49-F238E27FC236}">
                <a16:creationId xmlns:a16="http://schemas.microsoft.com/office/drawing/2014/main" id="{74501307-4038-C641-B3C0-C6407F03BD98}"/>
              </a:ext>
            </a:extLst>
          </p:cNvPr>
          <p:cNvSpPr/>
          <p:nvPr/>
        </p:nvSpPr>
        <p:spPr>
          <a:xfrm>
            <a:off x="1631326" y="868680"/>
            <a:ext cx="8747114" cy="944880"/>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DD59528C-A869-1040-88B0-A53D88E92211}"/>
              </a:ext>
            </a:extLst>
          </p:cNvPr>
          <p:cNvSpPr/>
          <p:nvPr/>
        </p:nvSpPr>
        <p:spPr>
          <a:xfrm>
            <a:off x="1646566" y="2087880"/>
            <a:ext cx="8747114" cy="838200"/>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2128C8D8-A12A-9949-BA5B-63EF9A3226D6}"/>
              </a:ext>
            </a:extLst>
          </p:cNvPr>
          <p:cNvSpPr/>
          <p:nvPr/>
        </p:nvSpPr>
        <p:spPr>
          <a:xfrm>
            <a:off x="1646566" y="2948940"/>
            <a:ext cx="8747114" cy="1859280"/>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43C84B2-CEF4-FE40-A703-8AE8341B5A2A}"/>
              </a:ext>
            </a:extLst>
          </p:cNvPr>
          <p:cNvSpPr/>
          <p:nvPr/>
        </p:nvSpPr>
        <p:spPr>
          <a:xfrm>
            <a:off x="3538539" y="57153"/>
            <a:ext cx="1743075" cy="2000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787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3"/>
          <a:stretch>
            <a:fillRect/>
          </a:stretch>
        </p:blipFill>
        <p:spPr>
          <a:xfrm>
            <a:off x="1870360" y="476827"/>
            <a:ext cx="8492229" cy="5649337"/>
          </a:xfrm>
          <a:prstGeom prst="rect">
            <a:avLst/>
          </a:prstGeom>
        </p:spPr>
      </p:pic>
    </p:spTree>
    <p:extLst>
      <p:ext uri="{BB962C8B-B14F-4D97-AF65-F5344CB8AC3E}">
        <p14:creationId xmlns:p14="http://schemas.microsoft.com/office/powerpoint/2010/main" val="1161753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32A30-6315-6043-84F7-B88573BD55F6}"/>
              </a:ext>
            </a:extLst>
          </p:cNvPr>
          <p:cNvSpPr>
            <a:spLocks noGrp="1"/>
          </p:cNvSpPr>
          <p:nvPr>
            <p:ph type="title"/>
          </p:nvPr>
        </p:nvSpPr>
        <p:spPr/>
        <p:txBody>
          <a:bodyPr/>
          <a:lstStyle/>
          <a:p>
            <a:r>
              <a:rPr lang="en-US" dirty="0"/>
              <a:t>Srinivasan </a:t>
            </a:r>
            <a:r>
              <a:rPr lang="en-US" i="1" dirty="0"/>
              <a:t>Pediatrics </a:t>
            </a:r>
            <a:r>
              <a:rPr lang="en-US" dirty="0"/>
              <a:t>2012</a:t>
            </a:r>
          </a:p>
        </p:txBody>
      </p:sp>
      <p:sp>
        <p:nvSpPr>
          <p:cNvPr id="3" name="Content Placeholder 2">
            <a:extLst>
              <a:ext uri="{FF2B5EF4-FFF2-40B4-BE49-F238E27FC236}">
                <a16:creationId xmlns:a16="http://schemas.microsoft.com/office/drawing/2014/main" id="{EA6280BA-3DF1-6E4A-AE2A-64CA99C5FC75}"/>
              </a:ext>
            </a:extLst>
          </p:cNvPr>
          <p:cNvSpPr>
            <a:spLocks noGrp="1"/>
          </p:cNvSpPr>
          <p:nvPr>
            <p:ph idx="1"/>
          </p:nvPr>
        </p:nvSpPr>
        <p:spPr/>
        <p:txBody>
          <a:bodyPr/>
          <a:lstStyle/>
          <a:p>
            <a:r>
              <a:rPr lang="en-US" dirty="0"/>
              <a:t>Retrospective chart review</a:t>
            </a:r>
          </a:p>
          <a:p>
            <a:pPr lvl="1"/>
            <a:r>
              <a:rPr lang="en-US" dirty="0"/>
              <a:t>1649 propofol sedations for diagnostic imaging</a:t>
            </a:r>
          </a:p>
          <a:p>
            <a:pPr lvl="1"/>
            <a:r>
              <a:rPr lang="en-US" dirty="0"/>
              <a:t>Sedations performed by hospitalists</a:t>
            </a:r>
          </a:p>
          <a:p>
            <a:pPr lvl="1"/>
            <a:r>
              <a:rPr lang="en-US" dirty="0"/>
              <a:t>Risk factors for airway adverse events</a:t>
            </a:r>
          </a:p>
          <a:p>
            <a:endParaRPr lang="en-US" b="1" dirty="0"/>
          </a:p>
          <a:p>
            <a:endParaRPr lang="en-US" dirty="0"/>
          </a:p>
        </p:txBody>
      </p:sp>
      <p:sp>
        <p:nvSpPr>
          <p:cNvPr id="4" name="TextBox 3">
            <a:extLst>
              <a:ext uri="{FF2B5EF4-FFF2-40B4-BE49-F238E27FC236}">
                <a16:creationId xmlns:a16="http://schemas.microsoft.com/office/drawing/2014/main" id="{28BDB0FE-BFF8-8045-8456-30DEAE0E245C}"/>
              </a:ext>
            </a:extLst>
          </p:cNvPr>
          <p:cNvSpPr txBox="1"/>
          <p:nvPr/>
        </p:nvSpPr>
        <p:spPr>
          <a:xfrm>
            <a:off x="2525266" y="3769749"/>
            <a:ext cx="6879531" cy="2369880"/>
          </a:xfrm>
          <a:prstGeom prst="rect">
            <a:avLst/>
          </a:prstGeom>
          <a:noFill/>
        </p:spPr>
        <p:txBody>
          <a:bodyPr wrap="square" rtlCol="0">
            <a:spAutoFit/>
          </a:bodyPr>
          <a:lstStyle/>
          <a:p>
            <a:pPr algn="ctr"/>
            <a:r>
              <a:rPr lang="en-US" sz="4400" b="1" dirty="0"/>
              <a:t>Snoring or OSA + Airway AE</a:t>
            </a:r>
          </a:p>
          <a:p>
            <a:pPr algn="ctr"/>
            <a:r>
              <a:rPr lang="en-US" sz="6000" b="1" dirty="0">
                <a:solidFill>
                  <a:srgbClr val="C00000"/>
                </a:solidFill>
              </a:rPr>
              <a:t>OR 2.4 </a:t>
            </a:r>
          </a:p>
          <a:p>
            <a:pPr algn="ctr"/>
            <a:r>
              <a:rPr lang="en-US" sz="4400" b="1" dirty="0"/>
              <a:t>(95%CI 1.5 to 3.8)</a:t>
            </a:r>
          </a:p>
        </p:txBody>
      </p:sp>
    </p:spTree>
    <p:extLst>
      <p:ext uri="{BB962C8B-B14F-4D97-AF65-F5344CB8AC3E}">
        <p14:creationId xmlns:p14="http://schemas.microsoft.com/office/powerpoint/2010/main" val="277814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3F43F-53DF-0E45-97DC-D87F5E781413}"/>
              </a:ext>
            </a:extLst>
          </p:cNvPr>
          <p:cNvSpPr>
            <a:spLocks noGrp="1"/>
          </p:cNvSpPr>
          <p:nvPr>
            <p:ph type="title"/>
          </p:nvPr>
        </p:nvSpPr>
        <p:spPr/>
        <p:txBody>
          <a:bodyPr/>
          <a:lstStyle/>
          <a:p>
            <a:r>
              <a:rPr lang="en-US" dirty="0"/>
              <a:t>Srinivasan </a:t>
            </a:r>
            <a:r>
              <a:rPr lang="en-US" i="1" dirty="0"/>
              <a:t>Pediatrics </a:t>
            </a:r>
            <a:r>
              <a:rPr lang="en-US" dirty="0"/>
              <a:t>2012</a:t>
            </a:r>
            <a:br>
              <a:rPr lang="en-US" dirty="0"/>
            </a:br>
            <a:endParaRPr lang="en-US" dirty="0"/>
          </a:p>
        </p:txBody>
      </p:sp>
      <p:sp>
        <p:nvSpPr>
          <p:cNvPr id="3" name="Content Placeholder 2">
            <a:extLst>
              <a:ext uri="{FF2B5EF4-FFF2-40B4-BE49-F238E27FC236}">
                <a16:creationId xmlns:a16="http://schemas.microsoft.com/office/drawing/2014/main" id="{C099C416-332F-784C-B5F6-DD374F12F8DE}"/>
              </a:ext>
            </a:extLst>
          </p:cNvPr>
          <p:cNvSpPr>
            <a:spLocks noGrp="1"/>
          </p:cNvSpPr>
          <p:nvPr>
            <p:ph idx="1"/>
          </p:nvPr>
        </p:nvSpPr>
        <p:spPr/>
        <p:txBody>
          <a:bodyPr/>
          <a:lstStyle/>
          <a:p>
            <a:r>
              <a:rPr lang="en-US" dirty="0"/>
              <a:t>Retrospective chart review</a:t>
            </a:r>
          </a:p>
          <a:p>
            <a:pPr lvl="1"/>
            <a:r>
              <a:rPr lang="en-US" dirty="0"/>
              <a:t>1649 propofol sedations for diagnostic imaging</a:t>
            </a:r>
          </a:p>
          <a:p>
            <a:pPr lvl="1"/>
            <a:r>
              <a:rPr lang="en-US" dirty="0"/>
              <a:t>Sedations performed by hospitalists</a:t>
            </a:r>
          </a:p>
          <a:p>
            <a:pPr lvl="1"/>
            <a:r>
              <a:rPr lang="en-US" dirty="0"/>
              <a:t>Risk factors for airway adverse events</a:t>
            </a:r>
          </a:p>
        </p:txBody>
      </p:sp>
      <p:sp>
        <p:nvSpPr>
          <p:cNvPr id="5" name="TextBox 4">
            <a:extLst>
              <a:ext uri="{FF2B5EF4-FFF2-40B4-BE49-F238E27FC236}">
                <a16:creationId xmlns:a16="http://schemas.microsoft.com/office/drawing/2014/main" id="{33277200-928A-B649-9B39-E7602022AC16}"/>
              </a:ext>
            </a:extLst>
          </p:cNvPr>
          <p:cNvSpPr txBox="1"/>
          <p:nvPr/>
        </p:nvSpPr>
        <p:spPr>
          <a:xfrm>
            <a:off x="591386" y="3797156"/>
            <a:ext cx="10756232" cy="2369880"/>
          </a:xfrm>
          <a:prstGeom prst="rect">
            <a:avLst/>
          </a:prstGeom>
          <a:noFill/>
        </p:spPr>
        <p:txBody>
          <a:bodyPr wrap="square" rtlCol="0">
            <a:spAutoFit/>
          </a:bodyPr>
          <a:lstStyle/>
          <a:p>
            <a:pPr algn="ctr"/>
            <a:r>
              <a:rPr lang="en-US" sz="4400" b="1" dirty="0"/>
              <a:t>Snoring or OSA + Airway intervention</a:t>
            </a:r>
          </a:p>
          <a:p>
            <a:pPr algn="ctr"/>
            <a:r>
              <a:rPr lang="en-US" sz="6000" b="1" dirty="0">
                <a:solidFill>
                  <a:srgbClr val="C00000"/>
                </a:solidFill>
              </a:rPr>
              <a:t>OR 2.7 </a:t>
            </a:r>
          </a:p>
          <a:p>
            <a:pPr algn="ctr"/>
            <a:r>
              <a:rPr lang="en-US" sz="4400" b="1" dirty="0"/>
              <a:t>(95%CI 1.9 to 3.9)</a:t>
            </a:r>
          </a:p>
        </p:txBody>
      </p:sp>
    </p:spTree>
    <p:extLst>
      <p:ext uri="{BB962C8B-B14F-4D97-AF65-F5344CB8AC3E}">
        <p14:creationId xmlns:p14="http://schemas.microsoft.com/office/powerpoint/2010/main" val="1363019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 Information</a:t>
            </a:r>
          </a:p>
        </p:txBody>
      </p:sp>
      <p:sp>
        <p:nvSpPr>
          <p:cNvPr id="3" name="Content Placeholder 2"/>
          <p:cNvSpPr>
            <a:spLocks noGrp="1"/>
          </p:cNvSpPr>
          <p:nvPr>
            <p:ph idx="1"/>
          </p:nvPr>
        </p:nvSpPr>
        <p:spPr>
          <a:xfrm>
            <a:off x="609600" y="1720516"/>
            <a:ext cx="10972800" cy="4525963"/>
          </a:xfrm>
        </p:spPr>
        <p:txBody>
          <a:bodyPr/>
          <a:lstStyle/>
          <a:p>
            <a:r>
              <a:rPr lang="en-US" dirty="0"/>
              <a:t>I will be discussing sedation drugs, some of which are not FDA or Health Canada approved for children</a:t>
            </a:r>
          </a:p>
          <a:p>
            <a:r>
              <a:rPr lang="en-US" dirty="0"/>
              <a:t>I do not have any financial relationships to disclose</a:t>
            </a:r>
          </a:p>
          <a:p>
            <a:endParaRPr lang="en-US" dirty="0"/>
          </a:p>
        </p:txBody>
      </p:sp>
    </p:spTree>
    <p:extLst>
      <p:ext uri="{BB962C8B-B14F-4D97-AF65-F5344CB8AC3E}">
        <p14:creationId xmlns:p14="http://schemas.microsoft.com/office/powerpoint/2010/main" val="837235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8D5EB-0B61-AA42-92A2-6EF0BF4CD289}"/>
              </a:ext>
            </a:extLst>
          </p:cNvPr>
          <p:cNvSpPr>
            <a:spLocks noGrp="1"/>
          </p:cNvSpPr>
          <p:nvPr>
            <p:ph type="title"/>
          </p:nvPr>
        </p:nvSpPr>
        <p:spPr/>
        <p:txBody>
          <a:bodyPr/>
          <a:lstStyle/>
          <a:p>
            <a:r>
              <a:rPr lang="en-US" dirty="0" err="1"/>
              <a:t>Grunwell</a:t>
            </a:r>
            <a:r>
              <a:rPr lang="en-US" dirty="0"/>
              <a:t> </a:t>
            </a:r>
            <a:r>
              <a:rPr lang="en-US" i="1" dirty="0"/>
              <a:t>PEC </a:t>
            </a:r>
            <a:r>
              <a:rPr lang="en-US" dirty="0"/>
              <a:t>2014</a:t>
            </a:r>
            <a:br>
              <a:rPr lang="en-US" dirty="0"/>
            </a:br>
            <a:endParaRPr lang="en-US" dirty="0"/>
          </a:p>
        </p:txBody>
      </p:sp>
      <p:sp>
        <p:nvSpPr>
          <p:cNvPr id="3" name="Content Placeholder 2">
            <a:extLst>
              <a:ext uri="{FF2B5EF4-FFF2-40B4-BE49-F238E27FC236}">
                <a16:creationId xmlns:a16="http://schemas.microsoft.com/office/drawing/2014/main" id="{B362C854-0BF4-F045-847D-92E4538E029E}"/>
              </a:ext>
            </a:extLst>
          </p:cNvPr>
          <p:cNvSpPr>
            <a:spLocks noGrp="1"/>
          </p:cNvSpPr>
          <p:nvPr>
            <p:ph idx="1"/>
          </p:nvPr>
        </p:nvSpPr>
        <p:spPr/>
        <p:txBody>
          <a:bodyPr/>
          <a:lstStyle/>
          <a:p>
            <a:r>
              <a:rPr lang="en-US" dirty="0"/>
              <a:t>Retrospective chart review</a:t>
            </a:r>
          </a:p>
          <a:p>
            <a:pPr lvl="1"/>
            <a:r>
              <a:rPr lang="en-US" dirty="0"/>
              <a:t>804 sedations by multi-specialty providers</a:t>
            </a:r>
          </a:p>
          <a:p>
            <a:pPr lvl="2"/>
            <a:r>
              <a:rPr lang="en-US" dirty="0"/>
              <a:t>Diagnostic imaging and brief procedures</a:t>
            </a:r>
          </a:p>
          <a:p>
            <a:pPr lvl="1"/>
            <a:r>
              <a:rPr lang="en-US" dirty="0"/>
              <a:t>Risk factors for failed sedations</a:t>
            </a:r>
          </a:p>
        </p:txBody>
      </p:sp>
      <p:sp>
        <p:nvSpPr>
          <p:cNvPr id="8" name="TextBox 7">
            <a:extLst>
              <a:ext uri="{FF2B5EF4-FFF2-40B4-BE49-F238E27FC236}">
                <a16:creationId xmlns:a16="http://schemas.microsoft.com/office/drawing/2014/main" id="{6FFD45A2-49D9-DC44-A992-A49CB842CFAC}"/>
              </a:ext>
            </a:extLst>
          </p:cNvPr>
          <p:cNvSpPr txBox="1"/>
          <p:nvPr/>
        </p:nvSpPr>
        <p:spPr>
          <a:xfrm>
            <a:off x="2525266" y="3863181"/>
            <a:ext cx="6879531" cy="2369880"/>
          </a:xfrm>
          <a:prstGeom prst="rect">
            <a:avLst/>
          </a:prstGeom>
          <a:noFill/>
        </p:spPr>
        <p:txBody>
          <a:bodyPr wrap="square" rtlCol="0">
            <a:spAutoFit/>
          </a:bodyPr>
          <a:lstStyle/>
          <a:p>
            <a:pPr algn="ctr"/>
            <a:r>
              <a:rPr lang="en-US" sz="4400" b="1" dirty="0"/>
              <a:t>Snoring or OSA</a:t>
            </a:r>
          </a:p>
          <a:p>
            <a:pPr algn="ctr"/>
            <a:r>
              <a:rPr lang="en-US" sz="6000" b="1" dirty="0">
                <a:solidFill>
                  <a:srgbClr val="C00000"/>
                </a:solidFill>
              </a:rPr>
              <a:t>OR 2.1 </a:t>
            </a:r>
          </a:p>
          <a:p>
            <a:pPr algn="ctr"/>
            <a:r>
              <a:rPr lang="en-US" sz="4400" b="1" dirty="0"/>
              <a:t>(95%CI 1.2 to 3.5)</a:t>
            </a:r>
          </a:p>
        </p:txBody>
      </p:sp>
    </p:spTree>
    <p:extLst>
      <p:ext uri="{BB962C8B-B14F-4D97-AF65-F5344CB8AC3E}">
        <p14:creationId xmlns:p14="http://schemas.microsoft.com/office/powerpoint/2010/main" val="67927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2E9EE-266F-3B4F-A2FD-7E49B126D070}"/>
              </a:ext>
            </a:extLst>
          </p:cNvPr>
          <p:cNvSpPr>
            <a:spLocks noGrp="1"/>
          </p:cNvSpPr>
          <p:nvPr>
            <p:ph type="title"/>
          </p:nvPr>
        </p:nvSpPr>
        <p:spPr/>
        <p:txBody>
          <a:bodyPr/>
          <a:lstStyle/>
          <a:p>
            <a:r>
              <a:rPr lang="en-US" dirty="0"/>
              <a:t>Beach </a:t>
            </a:r>
            <a:r>
              <a:rPr lang="en-US" i="1" dirty="0"/>
              <a:t>Anesthesiology </a:t>
            </a:r>
            <a:r>
              <a:rPr lang="en-US" dirty="0"/>
              <a:t>2016</a:t>
            </a:r>
            <a:br>
              <a:rPr lang="en-US" dirty="0"/>
            </a:br>
            <a:endParaRPr lang="en-US" dirty="0"/>
          </a:p>
        </p:txBody>
      </p:sp>
      <p:sp>
        <p:nvSpPr>
          <p:cNvPr id="3" name="Content Placeholder 2">
            <a:extLst>
              <a:ext uri="{FF2B5EF4-FFF2-40B4-BE49-F238E27FC236}">
                <a16:creationId xmlns:a16="http://schemas.microsoft.com/office/drawing/2014/main" id="{22E13890-F8DA-524F-8F34-E71A52F0EFDA}"/>
              </a:ext>
            </a:extLst>
          </p:cNvPr>
          <p:cNvSpPr>
            <a:spLocks noGrp="1"/>
          </p:cNvSpPr>
          <p:nvPr>
            <p:ph idx="1"/>
          </p:nvPr>
        </p:nvSpPr>
        <p:spPr/>
        <p:txBody>
          <a:bodyPr/>
          <a:lstStyle/>
          <a:p>
            <a:r>
              <a:rPr lang="en-US" dirty="0"/>
              <a:t>PSRC: multi-</a:t>
            </a:r>
            <a:r>
              <a:rPr lang="en-US" dirty="0" err="1"/>
              <a:t>centre</a:t>
            </a:r>
            <a:r>
              <a:rPr lang="en-US" dirty="0"/>
              <a:t>, multi-year database</a:t>
            </a:r>
          </a:p>
          <a:p>
            <a:pPr lvl="1"/>
            <a:r>
              <a:rPr lang="en-US" dirty="0"/>
              <a:t>139,142 sedations by multi-specialty providers</a:t>
            </a:r>
          </a:p>
          <a:p>
            <a:pPr lvl="1"/>
            <a:r>
              <a:rPr lang="en-US" dirty="0"/>
              <a:t>Risk factors for major complications</a:t>
            </a:r>
          </a:p>
        </p:txBody>
      </p:sp>
      <p:sp>
        <p:nvSpPr>
          <p:cNvPr id="4" name="TextBox 3">
            <a:extLst>
              <a:ext uri="{FF2B5EF4-FFF2-40B4-BE49-F238E27FC236}">
                <a16:creationId xmlns:a16="http://schemas.microsoft.com/office/drawing/2014/main" id="{6139FBB6-48AA-7945-ACA4-D41C28F1C0DC}"/>
              </a:ext>
            </a:extLst>
          </p:cNvPr>
          <p:cNvSpPr txBox="1"/>
          <p:nvPr/>
        </p:nvSpPr>
        <p:spPr>
          <a:xfrm>
            <a:off x="2525266" y="3429000"/>
            <a:ext cx="6879531" cy="2369880"/>
          </a:xfrm>
          <a:prstGeom prst="rect">
            <a:avLst/>
          </a:prstGeom>
          <a:noFill/>
        </p:spPr>
        <p:txBody>
          <a:bodyPr wrap="square" rtlCol="0">
            <a:spAutoFit/>
          </a:bodyPr>
          <a:lstStyle/>
          <a:p>
            <a:pPr algn="ctr"/>
            <a:r>
              <a:rPr lang="en-US" sz="4400" b="1" dirty="0"/>
              <a:t>Snoring or OSA</a:t>
            </a:r>
          </a:p>
          <a:p>
            <a:pPr algn="ctr"/>
            <a:r>
              <a:rPr lang="en-US" sz="6000" b="1" dirty="0">
                <a:solidFill>
                  <a:srgbClr val="C00000"/>
                </a:solidFill>
              </a:rPr>
              <a:t>OR 5.3 </a:t>
            </a:r>
          </a:p>
          <a:p>
            <a:pPr algn="ctr"/>
            <a:r>
              <a:rPr lang="en-US" sz="4400" b="1" dirty="0"/>
              <a:t>(95%CI 1.1 to 16.1)</a:t>
            </a:r>
          </a:p>
        </p:txBody>
      </p:sp>
    </p:spTree>
    <p:extLst>
      <p:ext uri="{BB962C8B-B14F-4D97-AF65-F5344CB8AC3E}">
        <p14:creationId xmlns:p14="http://schemas.microsoft.com/office/powerpoint/2010/main" val="14287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27018" y="827089"/>
            <a:ext cx="5799860" cy="3866573"/>
          </a:xfrm>
          <a:prstGeom prst="rect">
            <a:avLst/>
          </a:prstGeom>
        </p:spPr>
      </p:pic>
      <p:pic>
        <p:nvPicPr>
          <p:cNvPr id="5" name="Picture 4"/>
          <p:cNvPicPr>
            <a:picLocks noChangeAspect="1"/>
          </p:cNvPicPr>
          <p:nvPr/>
        </p:nvPicPr>
        <p:blipFill>
          <a:blip r:embed="rId4"/>
          <a:stretch>
            <a:fillRect/>
          </a:stretch>
        </p:blipFill>
        <p:spPr>
          <a:xfrm>
            <a:off x="7035800" y="2086841"/>
            <a:ext cx="3175000" cy="3848100"/>
          </a:xfrm>
          <a:prstGeom prst="rect">
            <a:avLst/>
          </a:prstGeom>
        </p:spPr>
      </p:pic>
    </p:spTree>
    <p:extLst>
      <p:ext uri="{BB962C8B-B14F-4D97-AF65-F5344CB8AC3E}">
        <p14:creationId xmlns:p14="http://schemas.microsoft.com/office/powerpoint/2010/main" val="3913246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12D2-1845-534B-85D5-B1F377B387AF}"/>
              </a:ext>
            </a:extLst>
          </p:cNvPr>
          <p:cNvSpPr>
            <a:spLocks noGrp="1"/>
          </p:cNvSpPr>
          <p:nvPr>
            <p:ph type="title"/>
          </p:nvPr>
        </p:nvSpPr>
        <p:spPr/>
        <p:txBody>
          <a:bodyPr/>
          <a:lstStyle/>
          <a:p>
            <a:r>
              <a:rPr lang="en-US" dirty="0"/>
              <a:t>Mallory </a:t>
            </a:r>
            <a:r>
              <a:rPr lang="en-US" i="1" dirty="0"/>
              <a:t>Pediatrics </a:t>
            </a:r>
            <a:r>
              <a:rPr lang="en-US" dirty="0"/>
              <a:t>2017 </a:t>
            </a:r>
          </a:p>
        </p:txBody>
      </p:sp>
      <p:sp>
        <p:nvSpPr>
          <p:cNvPr id="3" name="Content Placeholder 2">
            <a:extLst>
              <a:ext uri="{FF2B5EF4-FFF2-40B4-BE49-F238E27FC236}">
                <a16:creationId xmlns:a16="http://schemas.microsoft.com/office/drawing/2014/main" id="{DF136556-1BCA-E646-9F39-150F784CB172}"/>
              </a:ext>
            </a:extLst>
          </p:cNvPr>
          <p:cNvSpPr>
            <a:spLocks noGrp="1"/>
          </p:cNvSpPr>
          <p:nvPr>
            <p:ph idx="1"/>
          </p:nvPr>
        </p:nvSpPr>
        <p:spPr/>
        <p:txBody>
          <a:bodyPr/>
          <a:lstStyle/>
          <a:p>
            <a:r>
              <a:rPr lang="en-US" dirty="0"/>
              <a:t>PSRC: 83,491 sedations</a:t>
            </a:r>
          </a:p>
          <a:p>
            <a:r>
              <a:rPr lang="en-US" dirty="0"/>
              <a:t>Association between URI and airway AE</a:t>
            </a:r>
          </a:p>
          <a:p>
            <a:r>
              <a:rPr lang="en-US" dirty="0"/>
              <a:t>URI definition</a:t>
            </a:r>
          </a:p>
          <a:p>
            <a:pPr lvl="1"/>
            <a:r>
              <a:rPr lang="en-US" dirty="0"/>
              <a:t>Runny nose, nasal congestion, sneezing or mild cough without sputum</a:t>
            </a:r>
          </a:p>
          <a:p>
            <a:pPr lvl="1"/>
            <a:r>
              <a:rPr lang="en-US" dirty="0"/>
              <a:t>Symptoms &lt; 2 weeks</a:t>
            </a:r>
          </a:p>
          <a:p>
            <a:pPr lvl="1"/>
            <a:r>
              <a:rPr lang="en-US" dirty="0"/>
              <a:t>Characterized secretions: thin/clear or thick/green</a:t>
            </a:r>
          </a:p>
          <a:p>
            <a:r>
              <a:rPr lang="en-US" dirty="0"/>
              <a:t>Patients excluded if signs of LRTI (</a:t>
            </a:r>
            <a:r>
              <a:rPr lang="en-US" dirty="0" err="1"/>
              <a:t>eg.</a:t>
            </a:r>
            <a:r>
              <a:rPr lang="en-US" dirty="0"/>
              <a:t> fever)</a:t>
            </a:r>
          </a:p>
        </p:txBody>
      </p:sp>
    </p:spTree>
    <p:extLst>
      <p:ext uri="{BB962C8B-B14F-4D97-AF65-F5344CB8AC3E}">
        <p14:creationId xmlns:p14="http://schemas.microsoft.com/office/powerpoint/2010/main" val="3470702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263AB-6FB8-6247-9422-437BDBBEE800}"/>
              </a:ext>
            </a:extLst>
          </p:cNvPr>
          <p:cNvSpPr>
            <a:spLocks noGrp="1"/>
          </p:cNvSpPr>
          <p:nvPr>
            <p:ph type="title"/>
          </p:nvPr>
        </p:nvSpPr>
        <p:spPr/>
        <p:txBody>
          <a:bodyPr/>
          <a:lstStyle/>
          <a:p>
            <a:r>
              <a:rPr lang="en-US" dirty="0"/>
              <a:t>Mallory </a:t>
            </a:r>
            <a:r>
              <a:rPr lang="en-US" i="1" dirty="0"/>
              <a:t>Pediatrics </a:t>
            </a:r>
            <a:r>
              <a:rPr lang="en-US" dirty="0"/>
              <a:t>2017 </a:t>
            </a:r>
            <a:br>
              <a:rPr lang="en-US" dirty="0"/>
            </a:br>
            <a:endParaRPr lang="en-US" dirty="0"/>
          </a:p>
        </p:txBody>
      </p:sp>
      <p:pic>
        <p:nvPicPr>
          <p:cNvPr id="4" name="Picture 3">
            <a:extLst>
              <a:ext uri="{FF2B5EF4-FFF2-40B4-BE49-F238E27FC236}">
                <a16:creationId xmlns:a16="http://schemas.microsoft.com/office/drawing/2014/main" id="{F1E10F00-5987-834C-B7D9-77D90D7306D9}"/>
              </a:ext>
            </a:extLst>
          </p:cNvPr>
          <p:cNvPicPr>
            <a:picLocks noChangeAspect="1"/>
          </p:cNvPicPr>
          <p:nvPr/>
        </p:nvPicPr>
        <p:blipFill>
          <a:blip r:embed="rId3"/>
          <a:stretch>
            <a:fillRect/>
          </a:stretch>
        </p:blipFill>
        <p:spPr>
          <a:xfrm>
            <a:off x="0" y="1865142"/>
            <a:ext cx="12192000" cy="4087836"/>
          </a:xfrm>
          <a:prstGeom prst="rect">
            <a:avLst/>
          </a:prstGeom>
        </p:spPr>
      </p:pic>
      <p:sp>
        <p:nvSpPr>
          <p:cNvPr id="5" name="Rectangle 4">
            <a:extLst>
              <a:ext uri="{FF2B5EF4-FFF2-40B4-BE49-F238E27FC236}">
                <a16:creationId xmlns:a16="http://schemas.microsoft.com/office/drawing/2014/main" id="{22F511A7-DF39-FA44-BFD6-557DCC031F5A}"/>
              </a:ext>
            </a:extLst>
          </p:cNvPr>
          <p:cNvSpPr/>
          <p:nvPr/>
        </p:nvSpPr>
        <p:spPr>
          <a:xfrm>
            <a:off x="5455920" y="2240280"/>
            <a:ext cx="1790700" cy="3429000"/>
          </a:xfrm>
          <a:prstGeom prst="rect">
            <a:avLst/>
          </a:prstGeom>
          <a:noFill/>
          <a:ln w="349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3A05AF6-C9F8-2D46-995D-220227B9A35E}"/>
              </a:ext>
            </a:extLst>
          </p:cNvPr>
          <p:cNvSpPr/>
          <p:nvPr/>
        </p:nvSpPr>
        <p:spPr>
          <a:xfrm>
            <a:off x="7505700" y="2240280"/>
            <a:ext cx="1790700" cy="3429000"/>
          </a:xfrm>
          <a:prstGeom prst="rect">
            <a:avLst/>
          </a:prstGeom>
          <a:noFill/>
          <a:ln w="349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F16F5EB-4175-7940-95FB-9F974F0FBC9A}"/>
              </a:ext>
            </a:extLst>
          </p:cNvPr>
          <p:cNvSpPr/>
          <p:nvPr/>
        </p:nvSpPr>
        <p:spPr>
          <a:xfrm>
            <a:off x="9635490" y="2240280"/>
            <a:ext cx="1790700" cy="3429000"/>
          </a:xfrm>
          <a:prstGeom prst="rect">
            <a:avLst/>
          </a:prstGeom>
          <a:noFill/>
          <a:ln w="349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39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P spid="9" grpId="0" animBg="1"/>
      <p:bldP spid="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263AB-6FB8-6247-9422-437BDBBEE800}"/>
              </a:ext>
            </a:extLst>
          </p:cNvPr>
          <p:cNvSpPr>
            <a:spLocks noGrp="1"/>
          </p:cNvSpPr>
          <p:nvPr>
            <p:ph type="title"/>
          </p:nvPr>
        </p:nvSpPr>
        <p:spPr/>
        <p:txBody>
          <a:bodyPr/>
          <a:lstStyle/>
          <a:p>
            <a:r>
              <a:rPr lang="en-US" dirty="0"/>
              <a:t>Mallory </a:t>
            </a:r>
            <a:r>
              <a:rPr lang="en-US" i="1" dirty="0"/>
              <a:t>Pediatrics </a:t>
            </a:r>
            <a:r>
              <a:rPr lang="en-US" dirty="0"/>
              <a:t>2017 </a:t>
            </a:r>
            <a:br>
              <a:rPr lang="en-US" dirty="0"/>
            </a:br>
            <a:endParaRPr lang="en-US" dirty="0"/>
          </a:p>
        </p:txBody>
      </p:sp>
      <p:pic>
        <p:nvPicPr>
          <p:cNvPr id="4" name="Picture 3">
            <a:extLst>
              <a:ext uri="{FF2B5EF4-FFF2-40B4-BE49-F238E27FC236}">
                <a16:creationId xmlns:a16="http://schemas.microsoft.com/office/drawing/2014/main" id="{F1E10F00-5987-834C-B7D9-77D90D7306D9}"/>
              </a:ext>
            </a:extLst>
          </p:cNvPr>
          <p:cNvPicPr>
            <a:picLocks noChangeAspect="1"/>
          </p:cNvPicPr>
          <p:nvPr/>
        </p:nvPicPr>
        <p:blipFill>
          <a:blip r:embed="rId3"/>
          <a:stretch>
            <a:fillRect/>
          </a:stretch>
        </p:blipFill>
        <p:spPr>
          <a:xfrm>
            <a:off x="0" y="1865142"/>
            <a:ext cx="12192000" cy="4087836"/>
          </a:xfrm>
          <a:prstGeom prst="rect">
            <a:avLst/>
          </a:prstGeom>
        </p:spPr>
      </p:pic>
      <p:sp>
        <p:nvSpPr>
          <p:cNvPr id="7" name="Rectangle 6">
            <a:extLst>
              <a:ext uri="{FF2B5EF4-FFF2-40B4-BE49-F238E27FC236}">
                <a16:creationId xmlns:a16="http://schemas.microsoft.com/office/drawing/2014/main" id="{1DE3A233-8A9B-1743-BF92-73FC4A9360B3}"/>
              </a:ext>
            </a:extLst>
          </p:cNvPr>
          <p:cNvSpPr/>
          <p:nvPr/>
        </p:nvSpPr>
        <p:spPr>
          <a:xfrm>
            <a:off x="388621" y="2846925"/>
            <a:ext cx="11201399" cy="262036"/>
          </a:xfrm>
          <a:prstGeom prst="rect">
            <a:avLst/>
          </a:prstGeom>
          <a:noFill/>
          <a:ln w="222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774DE3C-764A-6C40-80BC-DBEACE1A474B}"/>
              </a:ext>
            </a:extLst>
          </p:cNvPr>
          <p:cNvSpPr/>
          <p:nvPr/>
        </p:nvSpPr>
        <p:spPr>
          <a:xfrm>
            <a:off x="388621" y="3921480"/>
            <a:ext cx="11201399" cy="513360"/>
          </a:xfrm>
          <a:prstGeom prst="rect">
            <a:avLst/>
          </a:prstGeom>
          <a:noFill/>
          <a:ln w="222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484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78359F-22D1-924F-93EB-B15DAC60C20E}"/>
              </a:ext>
            </a:extLst>
          </p:cNvPr>
          <p:cNvSpPr/>
          <p:nvPr/>
        </p:nvSpPr>
        <p:spPr>
          <a:xfrm>
            <a:off x="8074925" y="5950424"/>
            <a:ext cx="2279176" cy="9075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0EC168A5-0AD3-B74B-9A94-DBE75AC6258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88975" y="723331"/>
            <a:ext cx="7574650" cy="5970896"/>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42553C0F-4B37-AD45-8A5A-C4742DC4C580}"/>
              </a:ext>
            </a:extLst>
          </p:cNvPr>
          <p:cNvSpPr/>
          <p:nvPr/>
        </p:nvSpPr>
        <p:spPr>
          <a:xfrm>
            <a:off x="2428375" y="5077609"/>
            <a:ext cx="7221234" cy="344245"/>
          </a:xfrm>
          <a:prstGeom prst="rect">
            <a:avLst/>
          </a:prstGeom>
          <a:solidFill>
            <a:srgbClr val="FFFF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186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A5CE5C-C67C-6E48-A1D2-E78B9A084F01}"/>
              </a:ext>
            </a:extLst>
          </p:cNvPr>
          <p:cNvSpPr/>
          <p:nvPr/>
        </p:nvSpPr>
        <p:spPr>
          <a:xfrm>
            <a:off x="8074925" y="5950424"/>
            <a:ext cx="2279176" cy="9075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8A0D9D9-3927-6F4E-9D34-A4258FBBEA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1610" y="321021"/>
            <a:ext cx="6106449" cy="6332698"/>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 name="Rectangle 6">
            <a:extLst>
              <a:ext uri="{FF2B5EF4-FFF2-40B4-BE49-F238E27FC236}">
                <a16:creationId xmlns:a16="http://schemas.microsoft.com/office/drawing/2014/main" id="{8B2AE2E2-D9E3-9041-82F4-93FC4DBAE2D2}"/>
              </a:ext>
            </a:extLst>
          </p:cNvPr>
          <p:cNvSpPr/>
          <p:nvPr/>
        </p:nvSpPr>
        <p:spPr>
          <a:xfrm>
            <a:off x="3385804" y="5680039"/>
            <a:ext cx="6457443" cy="537882"/>
          </a:xfrm>
          <a:prstGeom prst="rect">
            <a:avLst/>
          </a:prstGeom>
          <a:solidFill>
            <a:srgbClr val="FFFF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178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92350" y="889000"/>
            <a:ext cx="7607300" cy="5080000"/>
          </a:xfrm>
          <a:prstGeom prst="rect">
            <a:avLst/>
          </a:prstGeom>
        </p:spPr>
      </p:pic>
    </p:spTree>
    <p:extLst>
      <p:ext uri="{BB962C8B-B14F-4D97-AF65-F5344CB8AC3E}">
        <p14:creationId xmlns:p14="http://schemas.microsoft.com/office/powerpoint/2010/main" val="1506154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EB00B-17F4-1248-90F0-7E32C4076BF5}"/>
              </a:ext>
            </a:extLst>
          </p:cNvPr>
          <p:cNvSpPr>
            <a:spLocks noGrp="1"/>
          </p:cNvSpPr>
          <p:nvPr>
            <p:ph type="title"/>
          </p:nvPr>
        </p:nvSpPr>
        <p:spPr/>
        <p:txBody>
          <a:bodyPr/>
          <a:lstStyle/>
          <a:p>
            <a:r>
              <a:rPr lang="en-US" dirty="0"/>
              <a:t>Scherrer </a:t>
            </a:r>
            <a:r>
              <a:rPr lang="en-US" i="1" dirty="0" err="1"/>
              <a:t>Pediatr</a:t>
            </a:r>
            <a:r>
              <a:rPr lang="en-US" i="1" dirty="0"/>
              <a:t> </a:t>
            </a:r>
            <a:r>
              <a:rPr lang="en-US" i="1" dirty="0" err="1"/>
              <a:t>Anesth</a:t>
            </a:r>
            <a:r>
              <a:rPr lang="en-US" i="1" dirty="0"/>
              <a:t> </a:t>
            </a:r>
            <a:r>
              <a:rPr lang="en-US" dirty="0"/>
              <a:t>2015</a:t>
            </a:r>
          </a:p>
        </p:txBody>
      </p:sp>
      <p:sp>
        <p:nvSpPr>
          <p:cNvPr id="3" name="Content Placeholder 2">
            <a:extLst>
              <a:ext uri="{FF2B5EF4-FFF2-40B4-BE49-F238E27FC236}">
                <a16:creationId xmlns:a16="http://schemas.microsoft.com/office/drawing/2014/main" id="{06D47A61-BE07-1149-B921-587CBD0C5079}"/>
              </a:ext>
            </a:extLst>
          </p:cNvPr>
          <p:cNvSpPr>
            <a:spLocks noGrp="1"/>
          </p:cNvSpPr>
          <p:nvPr>
            <p:ph idx="1"/>
          </p:nvPr>
        </p:nvSpPr>
        <p:spPr/>
        <p:txBody>
          <a:bodyPr/>
          <a:lstStyle/>
          <a:p>
            <a:r>
              <a:rPr lang="en-US" dirty="0"/>
              <a:t>PSRC: 28,792 sedations</a:t>
            </a:r>
          </a:p>
          <a:p>
            <a:r>
              <a:rPr lang="en-US" dirty="0"/>
              <a:t>18% (n=5153) obese</a:t>
            </a:r>
          </a:p>
          <a:p>
            <a:r>
              <a:rPr lang="en-US" dirty="0"/>
              <a:t>Association between obesity and AE</a:t>
            </a:r>
          </a:p>
          <a:p>
            <a:r>
              <a:rPr lang="en-US" dirty="0"/>
              <a:t>Obesity: &gt; 95</a:t>
            </a:r>
            <a:r>
              <a:rPr lang="en-US" baseline="30000" dirty="0"/>
              <a:t>th</a:t>
            </a:r>
            <a:r>
              <a:rPr lang="en-US" dirty="0"/>
              <a:t> percentile</a:t>
            </a:r>
          </a:p>
        </p:txBody>
      </p:sp>
      <p:sp>
        <p:nvSpPr>
          <p:cNvPr id="4" name="TextBox 3">
            <a:extLst>
              <a:ext uri="{FF2B5EF4-FFF2-40B4-BE49-F238E27FC236}">
                <a16:creationId xmlns:a16="http://schemas.microsoft.com/office/drawing/2014/main" id="{327A32EE-5614-BB4E-882D-386A91F0CF76}"/>
              </a:ext>
            </a:extLst>
          </p:cNvPr>
          <p:cNvSpPr txBox="1"/>
          <p:nvPr/>
        </p:nvSpPr>
        <p:spPr>
          <a:xfrm>
            <a:off x="2525266" y="3989878"/>
            <a:ext cx="6879531" cy="2369880"/>
          </a:xfrm>
          <a:prstGeom prst="rect">
            <a:avLst/>
          </a:prstGeom>
          <a:noFill/>
        </p:spPr>
        <p:txBody>
          <a:bodyPr wrap="square" rtlCol="0">
            <a:spAutoFit/>
          </a:bodyPr>
          <a:lstStyle/>
          <a:p>
            <a:pPr algn="ctr"/>
            <a:r>
              <a:rPr lang="en-US" sz="4400" b="1" dirty="0"/>
              <a:t>Airway Obstruction</a:t>
            </a:r>
          </a:p>
          <a:p>
            <a:pPr algn="ctr"/>
            <a:r>
              <a:rPr lang="en-US" sz="6000" b="1" dirty="0">
                <a:solidFill>
                  <a:srgbClr val="C00000"/>
                </a:solidFill>
              </a:rPr>
              <a:t>OR 1.9 </a:t>
            </a:r>
          </a:p>
          <a:p>
            <a:pPr algn="ctr"/>
            <a:r>
              <a:rPr lang="en-US" sz="4400" b="1" dirty="0"/>
              <a:t>(95%CI 1.5 to 2.4)</a:t>
            </a:r>
          </a:p>
        </p:txBody>
      </p:sp>
    </p:spTree>
    <p:extLst>
      <p:ext uri="{BB962C8B-B14F-4D97-AF65-F5344CB8AC3E}">
        <p14:creationId xmlns:p14="http://schemas.microsoft.com/office/powerpoint/2010/main" val="187963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2279796" y="1727633"/>
            <a:ext cx="7564437" cy="3149167"/>
          </a:xfrm>
          <a:prstGeom prst="rect">
            <a:avLst/>
          </a:prstGeom>
        </p:spPr>
        <p:txBody>
          <a:bodyPr anchor="ctr"/>
          <a:lstStyle>
            <a:lvl1pPr algn="l" defTabSz="457200" rtl="0" eaLnBrk="1" latinLnBrk="0" hangingPunct="1">
              <a:spcBef>
                <a:spcPct val="0"/>
              </a:spcBef>
              <a:buNone/>
              <a:defRPr sz="4400" b="1" kern="1200">
                <a:solidFill>
                  <a:srgbClr val="800000"/>
                </a:solidFill>
                <a:latin typeface="+mj-lt"/>
                <a:ea typeface="+mj-ea"/>
                <a:cs typeface="+mj-cs"/>
              </a:defRPr>
            </a:lvl1pPr>
          </a:lstStyle>
          <a:p>
            <a:pPr algn="ctr"/>
            <a:r>
              <a:rPr lang="en-US" sz="15000" dirty="0"/>
              <a:t>SAFE</a:t>
            </a:r>
          </a:p>
        </p:txBody>
      </p:sp>
    </p:spTree>
    <p:extLst>
      <p:ext uri="{BB962C8B-B14F-4D97-AF65-F5344CB8AC3E}">
        <p14:creationId xmlns:p14="http://schemas.microsoft.com/office/powerpoint/2010/main" val="1628906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A4DF6-5993-9C49-8407-12B6951E66C5}"/>
              </a:ext>
            </a:extLst>
          </p:cNvPr>
          <p:cNvSpPr>
            <a:spLocks noGrp="1"/>
          </p:cNvSpPr>
          <p:nvPr>
            <p:ph type="title"/>
          </p:nvPr>
        </p:nvSpPr>
        <p:spPr/>
        <p:txBody>
          <a:bodyPr/>
          <a:lstStyle/>
          <a:p>
            <a:r>
              <a:rPr lang="en-US" dirty="0"/>
              <a:t>Scherrer </a:t>
            </a:r>
            <a:r>
              <a:rPr lang="en-US" i="1" dirty="0" err="1"/>
              <a:t>Pediatr</a:t>
            </a:r>
            <a:r>
              <a:rPr lang="en-US" i="1" dirty="0"/>
              <a:t> </a:t>
            </a:r>
            <a:r>
              <a:rPr lang="en-US" i="1" dirty="0" err="1"/>
              <a:t>Anesth</a:t>
            </a:r>
            <a:r>
              <a:rPr lang="en-US" i="1" dirty="0"/>
              <a:t> </a:t>
            </a:r>
            <a:r>
              <a:rPr lang="en-US" dirty="0"/>
              <a:t>2015</a:t>
            </a:r>
            <a:br>
              <a:rPr lang="en-US" dirty="0"/>
            </a:br>
            <a:endParaRPr lang="en-US" dirty="0"/>
          </a:p>
        </p:txBody>
      </p:sp>
      <p:sp>
        <p:nvSpPr>
          <p:cNvPr id="3" name="Content Placeholder 2">
            <a:extLst>
              <a:ext uri="{FF2B5EF4-FFF2-40B4-BE49-F238E27FC236}">
                <a16:creationId xmlns:a16="http://schemas.microsoft.com/office/drawing/2014/main" id="{819A7410-924A-1E4A-A2A7-4FE1F4B4A324}"/>
              </a:ext>
            </a:extLst>
          </p:cNvPr>
          <p:cNvSpPr>
            <a:spLocks noGrp="1"/>
          </p:cNvSpPr>
          <p:nvPr>
            <p:ph idx="1"/>
          </p:nvPr>
        </p:nvSpPr>
        <p:spPr/>
        <p:txBody>
          <a:bodyPr/>
          <a:lstStyle/>
          <a:p>
            <a:r>
              <a:rPr lang="en-US" dirty="0"/>
              <a:t>PSRC: 28,792 sedations</a:t>
            </a:r>
          </a:p>
          <a:p>
            <a:r>
              <a:rPr lang="en-US" dirty="0"/>
              <a:t>18% (n=5153) obese</a:t>
            </a:r>
          </a:p>
          <a:p>
            <a:r>
              <a:rPr lang="en-US" dirty="0"/>
              <a:t>Association between obesity and AE</a:t>
            </a:r>
          </a:p>
          <a:p>
            <a:r>
              <a:rPr lang="en-US" dirty="0"/>
              <a:t>Obesity: &gt; 95</a:t>
            </a:r>
            <a:r>
              <a:rPr lang="en-US" baseline="30000" dirty="0"/>
              <a:t>th</a:t>
            </a:r>
            <a:r>
              <a:rPr lang="en-US" dirty="0"/>
              <a:t> percentile</a:t>
            </a:r>
          </a:p>
        </p:txBody>
      </p:sp>
      <p:sp>
        <p:nvSpPr>
          <p:cNvPr id="4" name="TextBox 3">
            <a:extLst>
              <a:ext uri="{FF2B5EF4-FFF2-40B4-BE49-F238E27FC236}">
                <a16:creationId xmlns:a16="http://schemas.microsoft.com/office/drawing/2014/main" id="{3498E6F6-1EC7-514F-95EF-4EF1AC48F18B}"/>
              </a:ext>
            </a:extLst>
          </p:cNvPr>
          <p:cNvSpPr txBox="1"/>
          <p:nvPr/>
        </p:nvSpPr>
        <p:spPr>
          <a:xfrm>
            <a:off x="2525266" y="3989878"/>
            <a:ext cx="6879531" cy="2369880"/>
          </a:xfrm>
          <a:prstGeom prst="rect">
            <a:avLst/>
          </a:prstGeom>
          <a:noFill/>
        </p:spPr>
        <p:txBody>
          <a:bodyPr wrap="square" rtlCol="0">
            <a:spAutoFit/>
          </a:bodyPr>
          <a:lstStyle/>
          <a:p>
            <a:pPr algn="ctr"/>
            <a:r>
              <a:rPr lang="en-US" sz="4400" b="1" dirty="0"/>
              <a:t>Oxygen desaturation</a:t>
            </a:r>
          </a:p>
          <a:p>
            <a:pPr algn="ctr"/>
            <a:r>
              <a:rPr lang="en-US" sz="6000" b="1" dirty="0">
                <a:solidFill>
                  <a:srgbClr val="C00000"/>
                </a:solidFill>
              </a:rPr>
              <a:t>OR 2.0</a:t>
            </a:r>
          </a:p>
          <a:p>
            <a:pPr algn="ctr"/>
            <a:r>
              <a:rPr lang="en-US" sz="4400" b="1" dirty="0"/>
              <a:t>(95%CI 1.5 to 2.6)</a:t>
            </a:r>
          </a:p>
        </p:txBody>
      </p:sp>
    </p:spTree>
    <p:extLst>
      <p:ext uri="{BB962C8B-B14F-4D97-AF65-F5344CB8AC3E}">
        <p14:creationId xmlns:p14="http://schemas.microsoft.com/office/powerpoint/2010/main" val="1986089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BECA0-AC9F-194A-A5CB-AC0608B25159}"/>
              </a:ext>
            </a:extLst>
          </p:cNvPr>
          <p:cNvSpPr>
            <a:spLocks noGrp="1"/>
          </p:cNvSpPr>
          <p:nvPr>
            <p:ph type="title"/>
          </p:nvPr>
        </p:nvSpPr>
        <p:spPr/>
        <p:txBody>
          <a:bodyPr/>
          <a:lstStyle/>
          <a:p>
            <a:r>
              <a:rPr lang="en-US" dirty="0"/>
              <a:t>Scherrer </a:t>
            </a:r>
            <a:r>
              <a:rPr lang="en-US" i="1" dirty="0" err="1"/>
              <a:t>Pediatr</a:t>
            </a:r>
            <a:r>
              <a:rPr lang="en-US" i="1" dirty="0"/>
              <a:t> </a:t>
            </a:r>
            <a:r>
              <a:rPr lang="en-US" i="1" dirty="0" err="1"/>
              <a:t>Anesth</a:t>
            </a:r>
            <a:r>
              <a:rPr lang="en-US" i="1" dirty="0"/>
              <a:t> </a:t>
            </a:r>
            <a:r>
              <a:rPr lang="en-US" dirty="0"/>
              <a:t>2015</a:t>
            </a:r>
            <a:br>
              <a:rPr lang="en-US" dirty="0"/>
            </a:br>
            <a:endParaRPr lang="en-US" dirty="0"/>
          </a:p>
        </p:txBody>
      </p:sp>
      <p:sp>
        <p:nvSpPr>
          <p:cNvPr id="3" name="Content Placeholder 2">
            <a:extLst>
              <a:ext uri="{FF2B5EF4-FFF2-40B4-BE49-F238E27FC236}">
                <a16:creationId xmlns:a16="http://schemas.microsoft.com/office/drawing/2014/main" id="{35378530-2B12-FC43-BBAE-6761A4C4C486}"/>
              </a:ext>
            </a:extLst>
          </p:cNvPr>
          <p:cNvSpPr>
            <a:spLocks noGrp="1"/>
          </p:cNvSpPr>
          <p:nvPr>
            <p:ph idx="1"/>
          </p:nvPr>
        </p:nvSpPr>
        <p:spPr/>
        <p:txBody>
          <a:bodyPr/>
          <a:lstStyle/>
          <a:p>
            <a:r>
              <a:rPr lang="en-US" dirty="0"/>
              <a:t>PSRC: 28,792 sedations</a:t>
            </a:r>
          </a:p>
          <a:p>
            <a:r>
              <a:rPr lang="en-US" dirty="0"/>
              <a:t>18% (n=5153) obese</a:t>
            </a:r>
          </a:p>
          <a:p>
            <a:r>
              <a:rPr lang="en-US" dirty="0"/>
              <a:t>Association between obesity and AE</a:t>
            </a:r>
          </a:p>
          <a:p>
            <a:r>
              <a:rPr lang="en-US" dirty="0"/>
              <a:t>Obesity: &gt; 95</a:t>
            </a:r>
            <a:r>
              <a:rPr lang="en-US" baseline="30000" dirty="0"/>
              <a:t>th</a:t>
            </a:r>
            <a:r>
              <a:rPr lang="en-US" dirty="0"/>
              <a:t> percentile</a:t>
            </a:r>
          </a:p>
        </p:txBody>
      </p:sp>
      <p:sp>
        <p:nvSpPr>
          <p:cNvPr id="4" name="TextBox 3">
            <a:extLst>
              <a:ext uri="{FF2B5EF4-FFF2-40B4-BE49-F238E27FC236}">
                <a16:creationId xmlns:a16="http://schemas.microsoft.com/office/drawing/2014/main" id="{E6E5E19C-5CBB-AD4E-926F-559453697564}"/>
              </a:ext>
            </a:extLst>
          </p:cNvPr>
          <p:cNvSpPr txBox="1"/>
          <p:nvPr/>
        </p:nvSpPr>
        <p:spPr>
          <a:xfrm>
            <a:off x="2525266" y="3989878"/>
            <a:ext cx="6879531" cy="2369880"/>
          </a:xfrm>
          <a:prstGeom prst="rect">
            <a:avLst/>
          </a:prstGeom>
          <a:noFill/>
        </p:spPr>
        <p:txBody>
          <a:bodyPr wrap="square" rtlCol="0">
            <a:spAutoFit/>
          </a:bodyPr>
          <a:lstStyle/>
          <a:p>
            <a:pPr algn="ctr"/>
            <a:r>
              <a:rPr lang="en-US" sz="4400" b="1" dirty="0"/>
              <a:t>Unexpected PPV</a:t>
            </a:r>
          </a:p>
          <a:p>
            <a:pPr algn="ctr"/>
            <a:r>
              <a:rPr lang="en-US" sz="6000" b="1" dirty="0">
                <a:solidFill>
                  <a:srgbClr val="C00000"/>
                </a:solidFill>
              </a:rPr>
              <a:t>OR 1.8</a:t>
            </a:r>
          </a:p>
          <a:p>
            <a:pPr algn="ctr"/>
            <a:r>
              <a:rPr lang="en-US" sz="4400" b="1" dirty="0"/>
              <a:t>(95%CI 1.3 to 2.3)</a:t>
            </a:r>
          </a:p>
        </p:txBody>
      </p:sp>
    </p:spTree>
    <p:extLst>
      <p:ext uri="{BB962C8B-B14F-4D97-AF65-F5344CB8AC3E}">
        <p14:creationId xmlns:p14="http://schemas.microsoft.com/office/powerpoint/2010/main" val="2098024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14FDC-C33F-4341-824C-1449FD7245E4}"/>
              </a:ext>
            </a:extLst>
          </p:cNvPr>
          <p:cNvSpPr>
            <a:spLocks noGrp="1"/>
          </p:cNvSpPr>
          <p:nvPr>
            <p:ph type="title"/>
          </p:nvPr>
        </p:nvSpPr>
        <p:spPr/>
        <p:txBody>
          <a:bodyPr/>
          <a:lstStyle/>
          <a:p>
            <a:r>
              <a:rPr lang="en-US" dirty="0"/>
              <a:t>Scherrer </a:t>
            </a:r>
            <a:r>
              <a:rPr lang="en-US" i="1" dirty="0" err="1"/>
              <a:t>Pediatr</a:t>
            </a:r>
            <a:r>
              <a:rPr lang="en-US" i="1" dirty="0"/>
              <a:t> </a:t>
            </a:r>
            <a:r>
              <a:rPr lang="en-US" i="1" dirty="0" err="1"/>
              <a:t>Anesth</a:t>
            </a:r>
            <a:r>
              <a:rPr lang="en-US" i="1" dirty="0"/>
              <a:t> </a:t>
            </a:r>
            <a:r>
              <a:rPr lang="en-US" dirty="0"/>
              <a:t>2015</a:t>
            </a:r>
            <a:br>
              <a:rPr lang="en-US" dirty="0"/>
            </a:br>
            <a:endParaRPr lang="en-US" dirty="0"/>
          </a:p>
        </p:txBody>
      </p:sp>
      <p:sp>
        <p:nvSpPr>
          <p:cNvPr id="6" name="Rectangle 5">
            <a:extLst>
              <a:ext uri="{FF2B5EF4-FFF2-40B4-BE49-F238E27FC236}">
                <a16:creationId xmlns:a16="http://schemas.microsoft.com/office/drawing/2014/main" id="{1355E907-1B33-F646-B3B1-FA93F0F463BD}"/>
              </a:ext>
            </a:extLst>
          </p:cNvPr>
          <p:cNvSpPr/>
          <p:nvPr/>
        </p:nvSpPr>
        <p:spPr>
          <a:xfrm>
            <a:off x="8074924" y="5950424"/>
            <a:ext cx="3046042" cy="9075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E6689BA-F476-1F40-842A-B855D88A68E1}"/>
              </a:ext>
            </a:extLst>
          </p:cNvPr>
          <p:cNvPicPr>
            <a:picLocks noChangeAspect="1"/>
          </p:cNvPicPr>
          <p:nvPr/>
        </p:nvPicPr>
        <p:blipFill>
          <a:blip r:embed="rId3"/>
          <a:stretch>
            <a:fillRect/>
          </a:stretch>
        </p:blipFill>
        <p:spPr>
          <a:xfrm>
            <a:off x="1227666" y="1600200"/>
            <a:ext cx="9893300" cy="4711700"/>
          </a:xfrm>
          <a:prstGeom prst="rect">
            <a:avLst/>
          </a:prstGeom>
        </p:spPr>
      </p:pic>
      <p:sp>
        <p:nvSpPr>
          <p:cNvPr id="7" name="Rectangle 6">
            <a:extLst>
              <a:ext uri="{FF2B5EF4-FFF2-40B4-BE49-F238E27FC236}">
                <a16:creationId xmlns:a16="http://schemas.microsoft.com/office/drawing/2014/main" id="{9F146EEF-5E69-2440-8461-8997390DC140}"/>
              </a:ext>
            </a:extLst>
          </p:cNvPr>
          <p:cNvSpPr/>
          <p:nvPr/>
        </p:nvSpPr>
        <p:spPr>
          <a:xfrm>
            <a:off x="1227666" y="5252484"/>
            <a:ext cx="9736668" cy="1059416"/>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2384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fant-Toddler Child Care Challenges Undermine Minnesota's Strength •  Council for a Strong America">
            <a:extLst>
              <a:ext uri="{FF2B5EF4-FFF2-40B4-BE49-F238E27FC236}">
                <a16:creationId xmlns:a16="http://schemas.microsoft.com/office/drawing/2014/main" id="{C32C968A-1E78-5546-9B4E-24416624FA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516" y="774290"/>
            <a:ext cx="9438968" cy="5309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631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CC642AE-83B2-494B-875B-7D3291EDE29B}"/>
              </a:ext>
            </a:extLst>
          </p:cNvPr>
          <p:cNvSpPr txBox="1">
            <a:spLocks/>
          </p:cNvSpPr>
          <p:nvPr/>
        </p:nvSpPr>
        <p:spPr>
          <a:xfrm>
            <a:off x="4629156" y="827087"/>
            <a:ext cx="6845089" cy="3159125"/>
          </a:xfrm>
          <a:prstGeom prst="rect">
            <a:avLst/>
          </a:prstGeom>
        </p:spPr>
        <p:txBody>
          <a:bodyPr/>
          <a:lstStyle>
            <a:lvl1pPr algn="l" defTabSz="457200" rtl="0" eaLnBrk="1" latinLnBrk="0" hangingPunct="1">
              <a:spcBef>
                <a:spcPct val="0"/>
              </a:spcBef>
              <a:buNone/>
              <a:defRPr sz="4400" b="1" kern="1200">
                <a:solidFill>
                  <a:srgbClr val="800000"/>
                </a:solidFill>
                <a:latin typeface="+mj-lt"/>
                <a:ea typeface="+mj-ea"/>
                <a:cs typeface="+mj-cs"/>
              </a:defRPr>
            </a:lvl1pPr>
          </a:lstStyle>
          <a:p>
            <a:r>
              <a:rPr lang="en-US" dirty="0"/>
              <a:t>Premature Infants</a:t>
            </a:r>
          </a:p>
        </p:txBody>
      </p:sp>
      <p:sp>
        <p:nvSpPr>
          <p:cNvPr id="7" name="TextBox 6">
            <a:extLst>
              <a:ext uri="{FF2B5EF4-FFF2-40B4-BE49-F238E27FC236}">
                <a16:creationId xmlns:a16="http://schemas.microsoft.com/office/drawing/2014/main" id="{505AA5BF-6467-914A-8E25-90E9544616CC}"/>
              </a:ext>
            </a:extLst>
          </p:cNvPr>
          <p:cNvSpPr txBox="1"/>
          <p:nvPr/>
        </p:nvSpPr>
        <p:spPr>
          <a:xfrm>
            <a:off x="4629156" y="2111358"/>
            <a:ext cx="6845089" cy="1184940"/>
          </a:xfrm>
          <a:prstGeom prst="rect">
            <a:avLst/>
          </a:prstGeom>
          <a:noFill/>
        </p:spPr>
        <p:txBody>
          <a:bodyPr wrap="square" rtlCol="0">
            <a:spAutoFit/>
          </a:bodyPr>
          <a:lstStyle/>
          <a:p>
            <a:r>
              <a:rPr lang="en-US" sz="3200" dirty="0"/>
              <a:t>&lt; 50 weeks corrected GA at risk for apnea hours after the sedation event</a:t>
            </a:r>
          </a:p>
        </p:txBody>
      </p:sp>
      <p:pic>
        <p:nvPicPr>
          <p:cNvPr id="8" name="Picture 7">
            <a:extLst>
              <a:ext uri="{FF2B5EF4-FFF2-40B4-BE49-F238E27FC236}">
                <a16:creationId xmlns:a16="http://schemas.microsoft.com/office/drawing/2014/main" id="{B25729B3-E8D1-EE49-B413-A618479D1B16}"/>
              </a:ext>
            </a:extLst>
          </p:cNvPr>
          <p:cNvPicPr>
            <a:picLocks noChangeAspect="1"/>
          </p:cNvPicPr>
          <p:nvPr/>
        </p:nvPicPr>
        <p:blipFill>
          <a:blip r:embed="rId3"/>
          <a:stretch>
            <a:fillRect/>
          </a:stretch>
        </p:blipFill>
        <p:spPr>
          <a:xfrm>
            <a:off x="268696" y="151172"/>
            <a:ext cx="3981722" cy="6243639"/>
          </a:xfrm>
          <a:prstGeom prst="rect">
            <a:avLst/>
          </a:prstGeom>
        </p:spPr>
      </p:pic>
    </p:spTree>
    <p:extLst>
      <p:ext uri="{BB962C8B-B14F-4D97-AF65-F5344CB8AC3E}">
        <p14:creationId xmlns:p14="http://schemas.microsoft.com/office/powerpoint/2010/main" val="2365231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CC642AE-83B2-494B-875B-7D3291EDE29B}"/>
              </a:ext>
            </a:extLst>
          </p:cNvPr>
          <p:cNvSpPr txBox="1">
            <a:spLocks/>
          </p:cNvSpPr>
          <p:nvPr/>
        </p:nvSpPr>
        <p:spPr>
          <a:xfrm>
            <a:off x="4629156" y="827087"/>
            <a:ext cx="6845089" cy="3159125"/>
          </a:xfrm>
          <a:prstGeom prst="rect">
            <a:avLst/>
          </a:prstGeom>
        </p:spPr>
        <p:txBody>
          <a:bodyPr/>
          <a:lstStyle>
            <a:lvl1pPr algn="l" defTabSz="457200" rtl="0" eaLnBrk="1" latinLnBrk="0" hangingPunct="1">
              <a:spcBef>
                <a:spcPct val="0"/>
              </a:spcBef>
              <a:buNone/>
              <a:defRPr sz="4400" b="1" kern="1200">
                <a:solidFill>
                  <a:srgbClr val="800000"/>
                </a:solidFill>
                <a:latin typeface="+mj-lt"/>
                <a:ea typeface="+mj-ea"/>
                <a:cs typeface="+mj-cs"/>
              </a:defRPr>
            </a:lvl1pPr>
          </a:lstStyle>
          <a:p>
            <a:r>
              <a:rPr lang="en-US" dirty="0"/>
              <a:t>History of Prematurity</a:t>
            </a:r>
          </a:p>
        </p:txBody>
      </p:sp>
      <p:sp>
        <p:nvSpPr>
          <p:cNvPr id="6" name="TextBox 5">
            <a:extLst>
              <a:ext uri="{FF2B5EF4-FFF2-40B4-BE49-F238E27FC236}">
                <a16:creationId xmlns:a16="http://schemas.microsoft.com/office/drawing/2014/main" id="{B64F446A-8280-AE4E-8736-D3369621067C}"/>
              </a:ext>
            </a:extLst>
          </p:cNvPr>
          <p:cNvSpPr txBox="1"/>
          <p:nvPr/>
        </p:nvSpPr>
        <p:spPr>
          <a:xfrm>
            <a:off x="183685" y="6394811"/>
            <a:ext cx="4248664" cy="307777"/>
          </a:xfrm>
          <a:prstGeom prst="rect">
            <a:avLst/>
          </a:prstGeom>
          <a:noFill/>
        </p:spPr>
        <p:txBody>
          <a:bodyPr wrap="none" rtlCol="0">
            <a:spAutoFit/>
          </a:bodyPr>
          <a:lstStyle/>
          <a:p>
            <a:r>
              <a:rPr lang="en-US" sz="1400" dirty="0" err="1"/>
              <a:t>Havidich</a:t>
            </a:r>
            <a:r>
              <a:rPr lang="en-US" sz="1400" dirty="0"/>
              <a:t> JE, Beach M, </a:t>
            </a:r>
            <a:r>
              <a:rPr lang="en-US" sz="1400" dirty="0" err="1"/>
              <a:t>Dierdorf</a:t>
            </a:r>
            <a:r>
              <a:rPr lang="en-US" sz="1400" dirty="0"/>
              <a:t> SF. et al. </a:t>
            </a:r>
            <a:r>
              <a:rPr lang="en-US" sz="1400" i="1" dirty="0"/>
              <a:t>Pediatrics.</a:t>
            </a:r>
            <a:r>
              <a:rPr lang="en-US" sz="1400" dirty="0"/>
              <a:t> 2016</a:t>
            </a:r>
          </a:p>
        </p:txBody>
      </p:sp>
      <p:sp>
        <p:nvSpPr>
          <p:cNvPr id="7" name="TextBox 6">
            <a:extLst>
              <a:ext uri="{FF2B5EF4-FFF2-40B4-BE49-F238E27FC236}">
                <a16:creationId xmlns:a16="http://schemas.microsoft.com/office/drawing/2014/main" id="{505AA5BF-6467-914A-8E25-90E9544616CC}"/>
              </a:ext>
            </a:extLst>
          </p:cNvPr>
          <p:cNvSpPr txBox="1"/>
          <p:nvPr/>
        </p:nvSpPr>
        <p:spPr>
          <a:xfrm>
            <a:off x="4629156" y="1826892"/>
            <a:ext cx="7240700" cy="1569660"/>
          </a:xfrm>
          <a:prstGeom prst="rect">
            <a:avLst/>
          </a:prstGeom>
          <a:noFill/>
        </p:spPr>
        <p:txBody>
          <a:bodyPr wrap="none" rtlCol="0">
            <a:spAutoFit/>
          </a:bodyPr>
          <a:lstStyle/>
          <a:p>
            <a:r>
              <a:rPr lang="en-US" sz="3200" dirty="0"/>
              <a:t>685 patients with a </a:t>
            </a:r>
            <a:r>
              <a:rPr lang="en-US" sz="3200" b="1" dirty="0"/>
              <a:t>history of prematurity</a:t>
            </a:r>
          </a:p>
          <a:p>
            <a:r>
              <a:rPr lang="en-US" sz="3200" dirty="0"/>
              <a:t>Compared to &gt; 56,000 term infants</a:t>
            </a:r>
          </a:p>
          <a:p>
            <a:r>
              <a:rPr lang="en-US" sz="3200" dirty="0"/>
              <a:t>Adjusted for age, gender</a:t>
            </a:r>
          </a:p>
        </p:txBody>
      </p:sp>
      <p:pic>
        <p:nvPicPr>
          <p:cNvPr id="8" name="Picture 7">
            <a:extLst>
              <a:ext uri="{FF2B5EF4-FFF2-40B4-BE49-F238E27FC236}">
                <a16:creationId xmlns:a16="http://schemas.microsoft.com/office/drawing/2014/main" id="{B25729B3-E8D1-EE49-B413-A618479D1B16}"/>
              </a:ext>
            </a:extLst>
          </p:cNvPr>
          <p:cNvPicPr>
            <a:picLocks noChangeAspect="1"/>
          </p:cNvPicPr>
          <p:nvPr/>
        </p:nvPicPr>
        <p:blipFill>
          <a:blip r:embed="rId3"/>
          <a:stretch>
            <a:fillRect/>
          </a:stretch>
        </p:blipFill>
        <p:spPr>
          <a:xfrm>
            <a:off x="268696" y="151172"/>
            <a:ext cx="3981722" cy="6243639"/>
          </a:xfrm>
          <a:prstGeom prst="rect">
            <a:avLst/>
          </a:prstGeom>
        </p:spPr>
      </p:pic>
      <p:sp>
        <p:nvSpPr>
          <p:cNvPr id="9" name="TextBox 8">
            <a:extLst>
              <a:ext uri="{FF2B5EF4-FFF2-40B4-BE49-F238E27FC236}">
                <a16:creationId xmlns:a16="http://schemas.microsoft.com/office/drawing/2014/main" id="{9EB84C54-5779-784A-AFCA-2CD4520D7135}"/>
              </a:ext>
            </a:extLst>
          </p:cNvPr>
          <p:cNvSpPr txBox="1"/>
          <p:nvPr/>
        </p:nvSpPr>
        <p:spPr>
          <a:xfrm>
            <a:off x="4762809" y="3694677"/>
            <a:ext cx="6879531" cy="2369880"/>
          </a:xfrm>
          <a:prstGeom prst="rect">
            <a:avLst/>
          </a:prstGeom>
          <a:noFill/>
        </p:spPr>
        <p:txBody>
          <a:bodyPr wrap="square" rtlCol="0">
            <a:spAutoFit/>
          </a:bodyPr>
          <a:lstStyle/>
          <a:p>
            <a:pPr algn="ctr"/>
            <a:r>
              <a:rPr lang="en-US" sz="4400" b="1" dirty="0"/>
              <a:t>Any Adverse Event</a:t>
            </a:r>
          </a:p>
          <a:p>
            <a:pPr algn="ctr"/>
            <a:r>
              <a:rPr lang="en-US" sz="6000" b="1" dirty="0">
                <a:solidFill>
                  <a:srgbClr val="C00000"/>
                </a:solidFill>
              </a:rPr>
              <a:t>OR 1.9</a:t>
            </a:r>
          </a:p>
          <a:p>
            <a:pPr algn="ctr"/>
            <a:r>
              <a:rPr lang="en-US" sz="4400" b="1" dirty="0"/>
              <a:t>(95%CI 1.6 to 2.4)</a:t>
            </a:r>
          </a:p>
        </p:txBody>
      </p:sp>
    </p:spTree>
    <p:extLst>
      <p:ext uri="{BB962C8B-B14F-4D97-AF65-F5344CB8AC3E}">
        <p14:creationId xmlns:p14="http://schemas.microsoft.com/office/powerpoint/2010/main" val="43019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CC642AE-83B2-494B-875B-7D3291EDE29B}"/>
              </a:ext>
            </a:extLst>
          </p:cNvPr>
          <p:cNvSpPr txBox="1">
            <a:spLocks/>
          </p:cNvSpPr>
          <p:nvPr/>
        </p:nvSpPr>
        <p:spPr>
          <a:xfrm>
            <a:off x="4629156" y="827087"/>
            <a:ext cx="6845089" cy="3159125"/>
          </a:xfrm>
          <a:prstGeom prst="rect">
            <a:avLst/>
          </a:prstGeom>
        </p:spPr>
        <p:txBody>
          <a:bodyPr/>
          <a:lstStyle>
            <a:lvl1pPr algn="l" defTabSz="457200" rtl="0" eaLnBrk="1" latinLnBrk="0" hangingPunct="1">
              <a:spcBef>
                <a:spcPct val="0"/>
              </a:spcBef>
              <a:buNone/>
              <a:defRPr sz="4400" b="1" kern="1200">
                <a:solidFill>
                  <a:srgbClr val="800000"/>
                </a:solidFill>
                <a:latin typeface="+mj-lt"/>
                <a:ea typeface="+mj-ea"/>
                <a:cs typeface="+mj-cs"/>
              </a:defRPr>
            </a:lvl1pPr>
          </a:lstStyle>
          <a:p>
            <a:r>
              <a:rPr lang="en-US" dirty="0"/>
              <a:t>Children 1 month to 1 year</a:t>
            </a:r>
          </a:p>
        </p:txBody>
      </p:sp>
      <p:sp>
        <p:nvSpPr>
          <p:cNvPr id="6" name="TextBox 5">
            <a:extLst>
              <a:ext uri="{FF2B5EF4-FFF2-40B4-BE49-F238E27FC236}">
                <a16:creationId xmlns:a16="http://schemas.microsoft.com/office/drawing/2014/main" id="{B64F446A-8280-AE4E-8736-D3369621067C}"/>
              </a:ext>
            </a:extLst>
          </p:cNvPr>
          <p:cNvSpPr txBox="1"/>
          <p:nvPr/>
        </p:nvSpPr>
        <p:spPr>
          <a:xfrm>
            <a:off x="183685" y="6394811"/>
            <a:ext cx="2612831" cy="307777"/>
          </a:xfrm>
          <a:prstGeom prst="rect">
            <a:avLst/>
          </a:prstGeom>
          <a:noFill/>
        </p:spPr>
        <p:txBody>
          <a:bodyPr wrap="none" rtlCol="0">
            <a:spAutoFit/>
          </a:bodyPr>
          <a:lstStyle/>
          <a:p>
            <a:r>
              <a:rPr lang="en-US" sz="1400" dirty="0"/>
              <a:t>Beach et al. </a:t>
            </a:r>
            <a:r>
              <a:rPr lang="en-US" sz="1400" i="1" dirty="0"/>
              <a:t>Anesthesiology.</a:t>
            </a:r>
            <a:r>
              <a:rPr lang="en-US" sz="1400" dirty="0"/>
              <a:t> 2016</a:t>
            </a:r>
          </a:p>
        </p:txBody>
      </p:sp>
      <p:sp>
        <p:nvSpPr>
          <p:cNvPr id="7" name="TextBox 6">
            <a:extLst>
              <a:ext uri="{FF2B5EF4-FFF2-40B4-BE49-F238E27FC236}">
                <a16:creationId xmlns:a16="http://schemas.microsoft.com/office/drawing/2014/main" id="{505AA5BF-6467-914A-8E25-90E9544616CC}"/>
              </a:ext>
            </a:extLst>
          </p:cNvPr>
          <p:cNvSpPr txBox="1"/>
          <p:nvPr/>
        </p:nvSpPr>
        <p:spPr>
          <a:xfrm>
            <a:off x="4629156" y="1682514"/>
            <a:ext cx="7389202" cy="2862322"/>
          </a:xfrm>
          <a:prstGeom prst="rect">
            <a:avLst/>
          </a:prstGeom>
          <a:noFill/>
        </p:spPr>
        <p:txBody>
          <a:bodyPr wrap="none" rtlCol="0">
            <a:spAutoFit/>
          </a:bodyPr>
          <a:lstStyle/>
          <a:p>
            <a:pPr marL="457200" indent="-457200">
              <a:buFont typeface="Arial" panose="020B0604020202020204" pitchFamily="34" charset="0"/>
              <a:buChar char="•"/>
            </a:pPr>
            <a:r>
              <a:rPr lang="en-US" sz="3200" dirty="0"/>
              <a:t>~140,000 sedations</a:t>
            </a:r>
          </a:p>
          <a:p>
            <a:pPr marL="457200" indent="-457200">
              <a:buFont typeface="Arial" panose="020B0604020202020204" pitchFamily="34" charset="0"/>
              <a:buChar char="•"/>
            </a:pPr>
            <a:r>
              <a:rPr lang="en-US" sz="3200" dirty="0"/>
              <a:t>Risk factors for </a:t>
            </a:r>
            <a:r>
              <a:rPr lang="en-US" sz="3200" b="1" dirty="0"/>
              <a:t>MAJOR COMPLICATIONS</a:t>
            </a:r>
          </a:p>
          <a:p>
            <a:pPr marL="914400" lvl="1" indent="-457200">
              <a:buFont typeface="Arial" panose="020B0604020202020204" pitchFamily="34" charset="0"/>
              <a:buChar char="•"/>
            </a:pPr>
            <a:r>
              <a:rPr lang="en-US" sz="2800" dirty="0"/>
              <a:t>Aspiration</a:t>
            </a:r>
          </a:p>
          <a:p>
            <a:pPr marL="914400" lvl="1" indent="-457200">
              <a:buFont typeface="Arial" panose="020B0604020202020204" pitchFamily="34" charset="0"/>
              <a:buChar char="•"/>
            </a:pPr>
            <a:r>
              <a:rPr lang="en-US" sz="2800" dirty="0"/>
              <a:t>Cardiac arrest, death</a:t>
            </a:r>
          </a:p>
          <a:p>
            <a:pPr marL="914400" lvl="1" indent="-457200">
              <a:buFont typeface="Arial" panose="020B0604020202020204" pitchFamily="34" charset="0"/>
              <a:buChar char="•"/>
            </a:pPr>
            <a:r>
              <a:rPr lang="en-US" sz="2800" dirty="0"/>
              <a:t>Unplanned admission </a:t>
            </a:r>
          </a:p>
          <a:p>
            <a:endParaRPr lang="en-US" sz="3200" b="1" dirty="0"/>
          </a:p>
        </p:txBody>
      </p:sp>
      <p:sp>
        <p:nvSpPr>
          <p:cNvPr id="9" name="TextBox 8">
            <a:extLst>
              <a:ext uri="{FF2B5EF4-FFF2-40B4-BE49-F238E27FC236}">
                <a16:creationId xmlns:a16="http://schemas.microsoft.com/office/drawing/2014/main" id="{9EB84C54-5779-784A-AFCA-2CD4520D7135}"/>
              </a:ext>
            </a:extLst>
          </p:cNvPr>
          <p:cNvSpPr txBox="1"/>
          <p:nvPr/>
        </p:nvSpPr>
        <p:spPr>
          <a:xfrm>
            <a:off x="3992788" y="4164267"/>
            <a:ext cx="6879531" cy="1692771"/>
          </a:xfrm>
          <a:prstGeom prst="rect">
            <a:avLst/>
          </a:prstGeom>
          <a:noFill/>
        </p:spPr>
        <p:txBody>
          <a:bodyPr wrap="square" rtlCol="0">
            <a:spAutoFit/>
          </a:bodyPr>
          <a:lstStyle/>
          <a:p>
            <a:pPr algn="ctr"/>
            <a:r>
              <a:rPr lang="en-US" sz="6000" b="1" dirty="0">
                <a:solidFill>
                  <a:srgbClr val="C00000"/>
                </a:solidFill>
              </a:rPr>
              <a:t>OR 3.0</a:t>
            </a:r>
          </a:p>
          <a:p>
            <a:pPr algn="ctr"/>
            <a:r>
              <a:rPr lang="en-US" sz="4400" b="1" dirty="0"/>
              <a:t>(95%CI 1.5 to 6.5)</a:t>
            </a:r>
          </a:p>
        </p:txBody>
      </p:sp>
      <p:pic>
        <p:nvPicPr>
          <p:cNvPr id="10" name="Picture 2" descr="Toddlers (1-2 years old) | CDC">
            <a:extLst>
              <a:ext uri="{FF2B5EF4-FFF2-40B4-BE49-F238E27FC236}">
                <a16:creationId xmlns:a16="http://schemas.microsoft.com/office/drawing/2014/main" id="{E84AA16B-5D29-9545-B071-83D804129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647" y="96071"/>
            <a:ext cx="4199160" cy="6298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60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CC642AE-83B2-494B-875B-7D3291EDE29B}"/>
              </a:ext>
            </a:extLst>
          </p:cNvPr>
          <p:cNvSpPr txBox="1">
            <a:spLocks/>
          </p:cNvSpPr>
          <p:nvPr/>
        </p:nvSpPr>
        <p:spPr>
          <a:xfrm>
            <a:off x="4629156" y="827087"/>
            <a:ext cx="7270197" cy="3159125"/>
          </a:xfrm>
          <a:prstGeom prst="rect">
            <a:avLst/>
          </a:prstGeom>
        </p:spPr>
        <p:txBody>
          <a:bodyPr/>
          <a:lstStyle>
            <a:lvl1pPr algn="l" defTabSz="457200" rtl="0" eaLnBrk="1" latinLnBrk="0" hangingPunct="1">
              <a:spcBef>
                <a:spcPct val="0"/>
              </a:spcBef>
              <a:buNone/>
              <a:defRPr sz="4400" b="1" kern="1200">
                <a:solidFill>
                  <a:srgbClr val="800000"/>
                </a:solidFill>
                <a:latin typeface="+mj-lt"/>
                <a:ea typeface="+mj-ea"/>
                <a:cs typeface="+mj-cs"/>
              </a:defRPr>
            </a:lvl1pPr>
          </a:lstStyle>
          <a:p>
            <a:r>
              <a:rPr lang="en-US" dirty="0"/>
              <a:t>Children &lt; 2 </a:t>
            </a:r>
            <a:r>
              <a:rPr lang="en-US" dirty="0" err="1"/>
              <a:t>yrs</a:t>
            </a:r>
            <a:r>
              <a:rPr lang="en-US" dirty="0"/>
              <a:t>: ED sedation</a:t>
            </a:r>
          </a:p>
        </p:txBody>
      </p:sp>
      <p:sp>
        <p:nvSpPr>
          <p:cNvPr id="6" name="TextBox 5">
            <a:extLst>
              <a:ext uri="{FF2B5EF4-FFF2-40B4-BE49-F238E27FC236}">
                <a16:creationId xmlns:a16="http://schemas.microsoft.com/office/drawing/2014/main" id="{B64F446A-8280-AE4E-8736-D3369621067C}"/>
              </a:ext>
            </a:extLst>
          </p:cNvPr>
          <p:cNvSpPr txBox="1"/>
          <p:nvPr/>
        </p:nvSpPr>
        <p:spPr>
          <a:xfrm>
            <a:off x="183685" y="6394811"/>
            <a:ext cx="3316677" cy="307777"/>
          </a:xfrm>
          <a:prstGeom prst="rect">
            <a:avLst/>
          </a:prstGeom>
          <a:noFill/>
        </p:spPr>
        <p:txBody>
          <a:bodyPr wrap="none" rtlCol="0">
            <a:spAutoFit/>
          </a:bodyPr>
          <a:lstStyle/>
          <a:p>
            <a:r>
              <a:rPr lang="en-US" sz="1400" dirty="0" err="1"/>
              <a:t>Schlegelmilch</a:t>
            </a:r>
            <a:r>
              <a:rPr lang="en-US" sz="1400" dirty="0"/>
              <a:t> et al. </a:t>
            </a:r>
            <a:r>
              <a:rPr lang="en-US" sz="1400" i="1" dirty="0" err="1"/>
              <a:t>Acad</a:t>
            </a:r>
            <a:r>
              <a:rPr lang="en-US" sz="1400" i="1" dirty="0"/>
              <a:t> </a:t>
            </a:r>
            <a:r>
              <a:rPr lang="en-US" sz="1400" i="1" dirty="0" err="1"/>
              <a:t>Emerg</a:t>
            </a:r>
            <a:r>
              <a:rPr lang="en-US" sz="1400" i="1" dirty="0"/>
              <a:t> Med.</a:t>
            </a:r>
            <a:r>
              <a:rPr lang="en-US" sz="1400" dirty="0"/>
              <a:t> 2021</a:t>
            </a:r>
          </a:p>
        </p:txBody>
      </p:sp>
      <p:sp>
        <p:nvSpPr>
          <p:cNvPr id="7" name="TextBox 6">
            <a:extLst>
              <a:ext uri="{FF2B5EF4-FFF2-40B4-BE49-F238E27FC236}">
                <a16:creationId xmlns:a16="http://schemas.microsoft.com/office/drawing/2014/main" id="{505AA5BF-6467-914A-8E25-90E9544616CC}"/>
              </a:ext>
            </a:extLst>
          </p:cNvPr>
          <p:cNvSpPr txBox="1"/>
          <p:nvPr/>
        </p:nvSpPr>
        <p:spPr>
          <a:xfrm>
            <a:off x="4629156" y="1682514"/>
            <a:ext cx="6845089" cy="2277547"/>
          </a:xfrm>
          <a:prstGeom prst="rect">
            <a:avLst/>
          </a:prstGeom>
          <a:noFill/>
        </p:spPr>
        <p:txBody>
          <a:bodyPr wrap="square" rtlCol="0">
            <a:spAutoFit/>
          </a:bodyPr>
          <a:lstStyle/>
          <a:p>
            <a:pPr marL="457200" indent="-457200">
              <a:buFont typeface="Arial" panose="020B0604020202020204" pitchFamily="34" charset="0"/>
              <a:buChar char="•"/>
            </a:pPr>
            <a:r>
              <a:rPr lang="en-US" sz="3200" dirty="0"/>
              <a:t>6,295 </a:t>
            </a:r>
            <a:r>
              <a:rPr lang="en-US" sz="3200" b="1" dirty="0"/>
              <a:t>ED sedations</a:t>
            </a:r>
            <a:r>
              <a:rPr lang="en-US" sz="3200" dirty="0"/>
              <a:t>, 946 ≤ 2 years</a:t>
            </a:r>
          </a:p>
          <a:p>
            <a:endParaRPr lang="en-US" sz="1400" b="1" dirty="0"/>
          </a:p>
          <a:p>
            <a:pPr marL="457200" indent="-457200">
              <a:buFont typeface="Arial" panose="020B0604020202020204" pitchFamily="34" charset="0"/>
              <a:buChar char="•"/>
            </a:pPr>
            <a:r>
              <a:rPr lang="en-US" sz="3200" b="1" dirty="0"/>
              <a:t>No difference in ODDS </a:t>
            </a:r>
            <a:r>
              <a:rPr lang="en-US" sz="3200" dirty="0"/>
              <a:t>of serious adverse events, significant interventions or oxygen desaturation</a:t>
            </a:r>
          </a:p>
        </p:txBody>
      </p:sp>
      <p:pic>
        <p:nvPicPr>
          <p:cNvPr id="10" name="Picture 2" descr="Toddlers (1-2 years old) | CDC">
            <a:extLst>
              <a:ext uri="{FF2B5EF4-FFF2-40B4-BE49-F238E27FC236}">
                <a16:creationId xmlns:a16="http://schemas.microsoft.com/office/drawing/2014/main" id="{E84AA16B-5D29-9545-B071-83D804129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647" y="96071"/>
            <a:ext cx="4199160" cy="6298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1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BCB9F78-572C-7F45-B748-BE1A04FB6FC4}"/>
              </a:ext>
            </a:extLst>
          </p:cNvPr>
          <p:cNvSpPr>
            <a:spLocks noGrp="1"/>
          </p:cNvSpPr>
          <p:nvPr>
            <p:ph sz="half" idx="2"/>
          </p:nvPr>
        </p:nvSpPr>
        <p:spPr>
          <a:xfrm>
            <a:off x="6197600" y="1010653"/>
            <a:ext cx="5384800" cy="5115511"/>
          </a:xfrm>
        </p:spPr>
        <p:txBody>
          <a:bodyPr/>
          <a:lstStyle/>
          <a:p>
            <a:pPr marL="0" indent="0">
              <a:buNone/>
            </a:pPr>
            <a:r>
              <a:rPr lang="en-US" sz="3200" b="1" dirty="0"/>
              <a:t>Special Populations</a:t>
            </a:r>
          </a:p>
          <a:p>
            <a:r>
              <a:rPr lang="en-US" sz="3200" dirty="0"/>
              <a:t>Autism spectrum disorder</a:t>
            </a:r>
          </a:p>
          <a:p>
            <a:r>
              <a:rPr lang="en-US" sz="3200" dirty="0"/>
              <a:t>Cerebral palsy</a:t>
            </a:r>
          </a:p>
          <a:p>
            <a:r>
              <a:rPr lang="en-US" sz="3200" dirty="0"/>
              <a:t>Genetic/Metabolic disorders</a:t>
            </a:r>
          </a:p>
          <a:p>
            <a:pPr marL="0" indent="0">
              <a:buNone/>
            </a:pPr>
            <a:endParaRPr lang="en-US" sz="3200" dirty="0"/>
          </a:p>
          <a:p>
            <a:pPr marL="0" indent="0">
              <a:buNone/>
            </a:pPr>
            <a:r>
              <a:rPr lang="en-US" sz="3200" b="1" dirty="0"/>
              <a:t>Significant underlying health problems</a:t>
            </a:r>
          </a:p>
          <a:p>
            <a:r>
              <a:rPr lang="en-US" sz="3200" dirty="0"/>
              <a:t>ASA ≥ III</a:t>
            </a:r>
          </a:p>
          <a:p>
            <a:endParaRPr lang="en-US" sz="3200" dirty="0"/>
          </a:p>
        </p:txBody>
      </p:sp>
      <p:pic>
        <p:nvPicPr>
          <p:cNvPr id="7" name="Picture 2" descr="Harnessing Gene Discovery and Cellular Models to Understand the Genetics  Underlying Neurodevelopmental Disorders">
            <a:extLst>
              <a:ext uri="{FF2B5EF4-FFF2-40B4-BE49-F238E27FC236}">
                <a16:creationId xmlns:a16="http://schemas.microsoft.com/office/drawing/2014/main" id="{784442D4-70C8-F746-8641-8D28384C5CE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84775" y="553452"/>
            <a:ext cx="5809625" cy="580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61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webanswers.com/post-images/C/C1/352D25CB-51A5-43CA-94DF9A4C35123DD0.jpg">
            <a:extLst>
              <a:ext uri="{FF2B5EF4-FFF2-40B4-BE49-F238E27FC236}">
                <a16:creationId xmlns:a16="http://schemas.microsoft.com/office/drawing/2014/main" id="{E4EBE502-31C7-284B-ACEE-6D4F701EA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589" y="85558"/>
            <a:ext cx="10034337" cy="61320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0B6EF48-015E-0B46-B20B-0F2F328D05DE}"/>
              </a:ext>
            </a:extLst>
          </p:cNvPr>
          <p:cNvSpPr txBox="1"/>
          <p:nvPr/>
        </p:nvSpPr>
        <p:spPr>
          <a:xfrm>
            <a:off x="1896979" y="360947"/>
            <a:ext cx="3492046" cy="523220"/>
          </a:xfrm>
          <a:prstGeom prst="rect">
            <a:avLst/>
          </a:prstGeom>
          <a:noFill/>
        </p:spPr>
        <p:txBody>
          <a:bodyPr wrap="none" rtlCol="0">
            <a:spAutoFit/>
          </a:bodyPr>
          <a:lstStyle/>
          <a:p>
            <a:r>
              <a:rPr lang="en-US" sz="2800" b="1" dirty="0">
                <a:solidFill>
                  <a:schemeClr val="bg1"/>
                </a:solidFill>
              </a:rPr>
              <a:t>Pre-procedure opioids</a:t>
            </a:r>
          </a:p>
        </p:txBody>
      </p:sp>
    </p:spTree>
    <p:extLst>
      <p:ext uri="{BB962C8B-B14F-4D97-AF65-F5344CB8AC3E}">
        <p14:creationId xmlns:p14="http://schemas.microsoft.com/office/powerpoint/2010/main" val="46581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2279796" y="1727633"/>
            <a:ext cx="7564437" cy="3149167"/>
          </a:xfrm>
          <a:prstGeom prst="rect">
            <a:avLst/>
          </a:prstGeom>
        </p:spPr>
        <p:txBody>
          <a:bodyPr anchor="ctr"/>
          <a:lstStyle>
            <a:lvl1pPr algn="l" defTabSz="457200" rtl="0" eaLnBrk="1" latinLnBrk="0" hangingPunct="1">
              <a:spcBef>
                <a:spcPct val="0"/>
              </a:spcBef>
              <a:buNone/>
              <a:defRPr sz="4400" b="1" kern="1200">
                <a:solidFill>
                  <a:srgbClr val="800000"/>
                </a:solidFill>
                <a:latin typeface="+mj-lt"/>
                <a:ea typeface="+mj-ea"/>
                <a:cs typeface="+mj-cs"/>
              </a:defRPr>
            </a:lvl1pPr>
          </a:lstStyle>
          <a:p>
            <a:pPr algn="ctr"/>
            <a:r>
              <a:rPr lang="en-US" sz="15000" dirty="0"/>
              <a:t>ROUTINE</a:t>
            </a:r>
          </a:p>
        </p:txBody>
      </p:sp>
    </p:spTree>
    <p:extLst>
      <p:ext uri="{BB962C8B-B14F-4D97-AF65-F5344CB8AC3E}">
        <p14:creationId xmlns:p14="http://schemas.microsoft.com/office/powerpoint/2010/main" val="911727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CB2DD-6EA7-B14F-9D0B-CEDECECB0153}"/>
              </a:ext>
            </a:extLst>
          </p:cNvPr>
          <p:cNvSpPr>
            <a:spLocks noGrp="1"/>
          </p:cNvSpPr>
          <p:nvPr>
            <p:ph type="title"/>
          </p:nvPr>
        </p:nvSpPr>
        <p:spPr/>
        <p:txBody>
          <a:bodyPr/>
          <a:lstStyle/>
          <a:p>
            <a:r>
              <a:rPr lang="en-US" dirty="0"/>
              <a:t>Bhatt </a:t>
            </a:r>
            <a:r>
              <a:rPr lang="en-US" i="1" dirty="0" err="1"/>
              <a:t>Acad</a:t>
            </a:r>
            <a:r>
              <a:rPr lang="en-US" i="1" dirty="0"/>
              <a:t> </a:t>
            </a:r>
            <a:r>
              <a:rPr lang="en-US" i="1" dirty="0" err="1"/>
              <a:t>Emerg</a:t>
            </a:r>
            <a:r>
              <a:rPr lang="en-US" i="1" dirty="0"/>
              <a:t> Med</a:t>
            </a:r>
            <a:r>
              <a:rPr lang="en-US" dirty="0"/>
              <a:t> 2019</a:t>
            </a:r>
          </a:p>
        </p:txBody>
      </p:sp>
      <p:sp>
        <p:nvSpPr>
          <p:cNvPr id="3" name="Content Placeholder 2">
            <a:extLst>
              <a:ext uri="{FF2B5EF4-FFF2-40B4-BE49-F238E27FC236}">
                <a16:creationId xmlns:a16="http://schemas.microsoft.com/office/drawing/2014/main" id="{51F77CDA-63EE-6049-9743-2E8019774152}"/>
              </a:ext>
            </a:extLst>
          </p:cNvPr>
          <p:cNvSpPr>
            <a:spLocks noGrp="1"/>
          </p:cNvSpPr>
          <p:nvPr>
            <p:ph idx="1"/>
          </p:nvPr>
        </p:nvSpPr>
        <p:spPr/>
        <p:txBody>
          <a:bodyPr/>
          <a:lstStyle/>
          <a:p>
            <a:r>
              <a:rPr lang="en-US" dirty="0"/>
              <a:t>PERC: 6,295 ED sedations</a:t>
            </a:r>
          </a:p>
          <a:p>
            <a:r>
              <a:rPr lang="en-US" dirty="0"/>
              <a:t>1806 received an opioid prior to sedation</a:t>
            </a:r>
          </a:p>
          <a:p>
            <a:pPr lvl="1"/>
            <a:r>
              <a:rPr lang="en-CA" dirty="0"/>
              <a:t>Hydromorphone (n=8)</a:t>
            </a:r>
          </a:p>
          <a:p>
            <a:pPr lvl="1"/>
            <a:r>
              <a:rPr lang="en-CA" dirty="0"/>
              <a:t>Fentanyl (n=523) </a:t>
            </a:r>
          </a:p>
          <a:p>
            <a:pPr lvl="1"/>
            <a:r>
              <a:rPr lang="en-CA" dirty="0"/>
              <a:t>Morphine (n=1255)</a:t>
            </a:r>
          </a:p>
          <a:p>
            <a:r>
              <a:rPr lang="en-CA" dirty="0"/>
              <a:t>Association between timing of opioid administration and adverse events</a:t>
            </a:r>
            <a:endParaRPr lang="en-US" dirty="0"/>
          </a:p>
          <a:p>
            <a:pPr lvl="1"/>
            <a:endParaRPr lang="en-US" dirty="0"/>
          </a:p>
        </p:txBody>
      </p:sp>
    </p:spTree>
    <p:extLst>
      <p:ext uri="{BB962C8B-B14F-4D97-AF65-F5344CB8AC3E}">
        <p14:creationId xmlns:p14="http://schemas.microsoft.com/office/powerpoint/2010/main" val="24259371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Oxygen Desaturation</a:t>
            </a:r>
          </a:p>
        </p:txBody>
      </p:sp>
      <p:sp>
        <p:nvSpPr>
          <p:cNvPr id="4" name="Rectangle 3">
            <a:extLst>
              <a:ext uri="{FF2B5EF4-FFF2-40B4-BE49-F238E27FC236}">
                <a16:creationId xmlns:a16="http://schemas.microsoft.com/office/drawing/2014/main" id="{B87AFA2E-23E1-9140-927C-DD1574239FCC}"/>
              </a:ext>
            </a:extLst>
          </p:cNvPr>
          <p:cNvSpPr/>
          <p:nvPr/>
        </p:nvSpPr>
        <p:spPr>
          <a:xfrm>
            <a:off x="8074925" y="5950424"/>
            <a:ext cx="2279176" cy="9075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6358D0A-423E-4F16-BAF6-EE16BAA51F0E}"/>
              </a:ext>
            </a:extLst>
          </p:cNvPr>
          <p:cNvPicPr>
            <a:picLocks noChangeAspect="1"/>
          </p:cNvPicPr>
          <p:nvPr/>
        </p:nvPicPr>
        <p:blipFill>
          <a:blip r:embed="rId3"/>
          <a:stretch>
            <a:fillRect/>
          </a:stretch>
        </p:blipFill>
        <p:spPr>
          <a:xfrm>
            <a:off x="2716292" y="1576862"/>
            <a:ext cx="7041517" cy="5281138"/>
          </a:xfrm>
          <a:prstGeom prst="rect">
            <a:avLst/>
          </a:prstGeom>
        </p:spPr>
      </p:pic>
    </p:spTree>
    <p:extLst>
      <p:ext uri="{BB962C8B-B14F-4D97-AF65-F5344CB8AC3E}">
        <p14:creationId xmlns:p14="http://schemas.microsoft.com/office/powerpoint/2010/main" val="19304973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Vomiting</a:t>
            </a:r>
          </a:p>
        </p:txBody>
      </p:sp>
      <p:sp>
        <p:nvSpPr>
          <p:cNvPr id="5" name="Rectangle 4">
            <a:extLst>
              <a:ext uri="{FF2B5EF4-FFF2-40B4-BE49-F238E27FC236}">
                <a16:creationId xmlns:a16="http://schemas.microsoft.com/office/drawing/2014/main" id="{80FA41C8-03DA-B946-A052-35A1B9930B0A}"/>
              </a:ext>
            </a:extLst>
          </p:cNvPr>
          <p:cNvSpPr/>
          <p:nvPr/>
        </p:nvSpPr>
        <p:spPr>
          <a:xfrm>
            <a:off x="8074925" y="5950424"/>
            <a:ext cx="2279176" cy="9075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DF8940D-D4F5-44A8-8B95-C58C5E3C7E96}"/>
              </a:ext>
            </a:extLst>
          </p:cNvPr>
          <p:cNvPicPr>
            <a:picLocks noChangeAspect="1"/>
          </p:cNvPicPr>
          <p:nvPr/>
        </p:nvPicPr>
        <p:blipFill>
          <a:blip r:embed="rId3"/>
          <a:stretch>
            <a:fillRect/>
          </a:stretch>
        </p:blipFill>
        <p:spPr>
          <a:xfrm>
            <a:off x="2612223" y="1546999"/>
            <a:ext cx="7135027" cy="5351270"/>
          </a:xfrm>
          <a:prstGeom prst="rect">
            <a:avLst/>
          </a:prstGeom>
        </p:spPr>
      </p:pic>
    </p:spTree>
    <p:extLst>
      <p:ext uri="{BB962C8B-B14F-4D97-AF65-F5344CB8AC3E}">
        <p14:creationId xmlns:p14="http://schemas.microsoft.com/office/powerpoint/2010/main" val="32091767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Positive Pressure Ventilation</a:t>
            </a:r>
          </a:p>
        </p:txBody>
      </p:sp>
      <p:sp>
        <p:nvSpPr>
          <p:cNvPr id="4" name="Rectangle 3">
            <a:extLst>
              <a:ext uri="{FF2B5EF4-FFF2-40B4-BE49-F238E27FC236}">
                <a16:creationId xmlns:a16="http://schemas.microsoft.com/office/drawing/2014/main" id="{2810C3D6-2C90-F248-BDC3-25DAD8612FDE}"/>
              </a:ext>
            </a:extLst>
          </p:cNvPr>
          <p:cNvSpPr/>
          <p:nvPr/>
        </p:nvSpPr>
        <p:spPr>
          <a:xfrm>
            <a:off x="8074925" y="5950424"/>
            <a:ext cx="2279176" cy="9075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724C7AD-5E27-4A72-A26E-E3F8B07FF74A}"/>
              </a:ext>
            </a:extLst>
          </p:cNvPr>
          <p:cNvPicPr>
            <a:picLocks noChangeAspect="1"/>
          </p:cNvPicPr>
          <p:nvPr/>
        </p:nvPicPr>
        <p:blipFill>
          <a:blip r:embed="rId3"/>
          <a:stretch>
            <a:fillRect/>
          </a:stretch>
        </p:blipFill>
        <p:spPr>
          <a:xfrm>
            <a:off x="2681497" y="1600201"/>
            <a:ext cx="7065753" cy="5299315"/>
          </a:xfrm>
          <a:prstGeom prst="rect">
            <a:avLst/>
          </a:prstGeom>
        </p:spPr>
      </p:pic>
    </p:spTree>
    <p:extLst>
      <p:ext uri="{BB962C8B-B14F-4D97-AF65-F5344CB8AC3E}">
        <p14:creationId xmlns:p14="http://schemas.microsoft.com/office/powerpoint/2010/main" val="40545039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FDABB-14AB-E34A-AD47-A77DB8CCCAFC}"/>
              </a:ext>
            </a:extLst>
          </p:cNvPr>
          <p:cNvSpPr>
            <a:spLocks noGrp="1"/>
          </p:cNvSpPr>
          <p:nvPr>
            <p:ph type="title"/>
          </p:nvPr>
        </p:nvSpPr>
        <p:spPr/>
        <p:txBody>
          <a:bodyPr/>
          <a:lstStyle/>
          <a:p>
            <a:r>
              <a:rPr lang="en-US" dirty="0"/>
              <a:t>Targeted Risk Assessment</a:t>
            </a:r>
            <a:br>
              <a:rPr lang="en-US" dirty="0"/>
            </a:br>
            <a:endParaRPr lang="en-US" dirty="0"/>
          </a:p>
        </p:txBody>
      </p:sp>
      <p:sp>
        <p:nvSpPr>
          <p:cNvPr id="3" name="Content Placeholder 2">
            <a:extLst>
              <a:ext uri="{FF2B5EF4-FFF2-40B4-BE49-F238E27FC236}">
                <a16:creationId xmlns:a16="http://schemas.microsoft.com/office/drawing/2014/main" id="{25003197-92CE-E647-930E-199745CC8EAC}"/>
              </a:ext>
            </a:extLst>
          </p:cNvPr>
          <p:cNvSpPr>
            <a:spLocks noGrp="1"/>
          </p:cNvSpPr>
          <p:nvPr>
            <p:ph idx="1"/>
          </p:nvPr>
        </p:nvSpPr>
        <p:spPr/>
        <p:txBody>
          <a:bodyPr/>
          <a:lstStyle/>
          <a:p>
            <a:r>
              <a:rPr lang="en-US" dirty="0"/>
              <a:t>History of snoring or OSA</a:t>
            </a:r>
          </a:p>
          <a:p>
            <a:r>
              <a:rPr lang="en-CA" dirty="0"/>
              <a:t>Current or recent URI</a:t>
            </a:r>
          </a:p>
          <a:p>
            <a:pPr lvl="1"/>
            <a:r>
              <a:rPr lang="en-CA" dirty="0"/>
              <a:t>Active asthma requiring meds?</a:t>
            </a:r>
            <a:endParaRPr lang="en-US" dirty="0"/>
          </a:p>
          <a:p>
            <a:r>
              <a:rPr lang="en-CA" dirty="0"/>
              <a:t>BMI</a:t>
            </a:r>
          </a:p>
          <a:p>
            <a:r>
              <a:rPr lang="en-CA" dirty="0"/>
              <a:t>Very young age</a:t>
            </a:r>
          </a:p>
          <a:p>
            <a:r>
              <a:rPr lang="en-CA" dirty="0"/>
              <a:t>ASA class III or higher</a:t>
            </a:r>
            <a:endParaRPr lang="en-US" dirty="0"/>
          </a:p>
          <a:p>
            <a:r>
              <a:rPr lang="en-CA" dirty="0"/>
              <a:t>Pre-procedural opioids</a:t>
            </a:r>
          </a:p>
          <a:p>
            <a:endParaRPr lang="en-US" dirty="0"/>
          </a:p>
        </p:txBody>
      </p:sp>
    </p:spTree>
    <p:extLst>
      <p:ext uri="{BB962C8B-B14F-4D97-AF65-F5344CB8AC3E}">
        <p14:creationId xmlns:p14="http://schemas.microsoft.com/office/powerpoint/2010/main" val="4968335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465E2-EF40-8448-BFFC-C2D1FDE2CA82}"/>
              </a:ext>
            </a:extLst>
          </p:cNvPr>
          <p:cNvSpPr txBox="1">
            <a:spLocks/>
          </p:cNvSpPr>
          <p:nvPr/>
        </p:nvSpPr>
        <p:spPr>
          <a:xfrm>
            <a:off x="963084" y="2866860"/>
            <a:ext cx="10363200" cy="1362075"/>
          </a:xfrm>
          <a:prstGeom prst="rect">
            <a:avLst/>
          </a:prstGeom>
        </p:spPr>
        <p:txBody>
          <a:bodyPr/>
          <a:lstStyle>
            <a:lvl1pPr algn="l" defTabSz="457200" rtl="0" eaLnBrk="1" latinLnBrk="0" hangingPunct="1">
              <a:spcBef>
                <a:spcPct val="0"/>
              </a:spcBef>
              <a:buNone/>
              <a:defRPr sz="4400" b="1" kern="1200">
                <a:solidFill>
                  <a:srgbClr val="800000"/>
                </a:solidFill>
                <a:latin typeface="+mj-lt"/>
                <a:ea typeface="+mj-ea"/>
                <a:cs typeface="+mj-cs"/>
              </a:defRPr>
            </a:lvl1pPr>
          </a:lstStyle>
          <a:p>
            <a:r>
              <a:rPr lang="en-US" dirty="0"/>
              <a:t>PROCEDURE CHARACTERISTICS</a:t>
            </a:r>
          </a:p>
        </p:txBody>
      </p:sp>
    </p:spTree>
    <p:extLst>
      <p:ext uri="{BB962C8B-B14F-4D97-AF65-F5344CB8AC3E}">
        <p14:creationId xmlns:p14="http://schemas.microsoft.com/office/powerpoint/2010/main" val="39771319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hould Children Be Put Under for Dental Procedures? | Cherry Hill, NJ Patch">
            <a:extLst>
              <a:ext uri="{FF2B5EF4-FFF2-40B4-BE49-F238E27FC236}">
                <a16:creationId xmlns:a16="http://schemas.microsoft.com/office/drawing/2014/main" id="{573B5345-EDD9-634F-B41D-C87F4B1C1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572" y="1410604"/>
            <a:ext cx="5478130" cy="3661126"/>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7FD2FD47-B9D1-4C40-8FA9-032E08119FB7}"/>
              </a:ext>
            </a:extLst>
          </p:cNvPr>
          <p:cNvSpPr txBox="1">
            <a:spLocks/>
          </p:cNvSpPr>
          <p:nvPr/>
        </p:nvSpPr>
        <p:spPr>
          <a:xfrm>
            <a:off x="6197600" y="1010653"/>
            <a:ext cx="5384800" cy="511551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Dental Procedures</a:t>
            </a:r>
          </a:p>
          <a:p>
            <a:r>
              <a:rPr lang="en-US" dirty="0"/>
              <a:t>Close to the airway, increased secretions</a:t>
            </a:r>
          </a:p>
          <a:p>
            <a:r>
              <a:rPr lang="en-US" dirty="0"/>
              <a:t>Loose foreign bodies</a:t>
            </a:r>
          </a:p>
          <a:p>
            <a:pPr marL="0" indent="0">
              <a:buFont typeface="Arial"/>
              <a:buNone/>
            </a:pPr>
            <a:endParaRPr lang="en-US" dirty="0"/>
          </a:p>
          <a:p>
            <a:r>
              <a:rPr lang="en-US" dirty="0"/>
              <a:t>Risk increased due to number of medications and monitoring practices</a:t>
            </a:r>
          </a:p>
          <a:p>
            <a:endParaRPr lang="en-US" dirty="0"/>
          </a:p>
        </p:txBody>
      </p:sp>
    </p:spTree>
    <p:extLst>
      <p:ext uri="{BB962C8B-B14F-4D97-AF65-F5344CB8AC3E}">
        <p14:creationId xmlns:p14="http://schemas.microsoft.com/office/powerpoint/2010/main" val="134545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481F16-44BF-3C4D-8F7B-26C58C7A3F48}"/>
              </a:ext>
            </a:extLst>
          </p:cNvPr>
          <p:cNvSpPr/>
          <p:nvPr/>
        </p:nvSpPr>
        <p:spPr>
          <a:xfrm>
            <a:off x="8250865" y="5621265"/>
            <a:ext cx="3941135" cy="11079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8" descr="Bronchoscopy: MedlinePlus Medical Encyclopedia">
            <a:extLst>
              <a:ext uri="{FF2B5EF4-FFF2-40B4-BE49-F238E27FC236}">
                <a16:creationId xmlns:a16="http://schemas.microsoft.com/office/drawing/2014/main" id="{8B9C2085-A124-5C4F-B489-C42AE224D4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35" y="281135"/>
            <a:ext cx="4787865" cy="38302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A195491-C9E9-2049-B92C-2EEC9330A569}"/>
              </a:ext>
            </a:extLst>
          </p:cNvPr>
          <p:cNvSpPr/>
          <p:nvPr/>
        </p:nvSpPr>
        <p:spPr>
          <a:xfrm>
            <a:off x="2482430" y="225480"/>
            <a:ext cx="2749969" cy="25602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123C830-A9B3-DB4C-88EF-9E8C38C1214A}"/>
              </a:ext>
            </a:extLst>
          </p:cNvPr>
          <p:cNvSpPr txBox="1"/>
          <p:nvPr/>
        </p:nvSpPr>
        <p:spPr>
          <a:xfrm>
            <a:off x="-373652" y="4436325"/>
            <a:ext cx="6879531" cy="2369880"/>
          </a:xfrm>
          <a:prstGeom prst="rect">
            <a:avLst/>
          </a:prstGeom>
          <a:noFill/>
        </p:spPr>
        <p:txBody>
          <a:bodyPr wrap="square" rtlCol="0">
            <a:spAutoFit/>
          </a:bodyPr>
          <a:lstStyle/>
          <a:p>
            <a:pPr algn="ctr"/>
            <a:r>
              <a:rPr lang="en-US" sz="4400" b="1" dirty="0"/>
              <a:t>BRONCHOSCOPY</a:t>
            </a:r>
          </a:p>
          <a:p>
            <a:pPr algn="ctr"/>
            <a:r>
              <a:rPr lang="en-US" sz="6000" b="1" dirty="0">
                <a:solidFill>
                  <a:srgbClr val="C00000"/>
                </a:solidFill>
              </a:rPr>
              <a:t>OR 9.4 </a:t>
            </a:r>
          </a:p>
          <a:p>
            <a:pPr algn="ctr"/>
            <a:r>
              <a:rPr lang="en-US" sz="4400" b="1" dirty="0"/>
              <a:t>(95%CI 3.3 to 21.5)</a:t>
            </a:r>
          </a:p>
        </p:txBody>
      </p:sp>
      <p:pic>
        <p:nvPicPr>
          <p:cNvPr id="10" name="Picture 2" descr="Endoscopy Test | Procedure and Details at Mission Gastro Hospital">
            <a:extLst>
              <a:ext uri="{FF2B5EF4-FFF2-40B4-BE49-F238E27FC236}">
                <a16:creationId xmlns:a16="http://schemas.microsoft.com/office/drawing/2014/main" id="{548DEE1B-F274-AC41-BCE8-D01CC5050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0686" y="204217"/>
            <a:ext cx="4125642" cy="412564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10AD2B2-A029-344B-BC7D-D6D0474EF13C}"/>
              </a:ext>
            </a:extLst>
          </p:cNvPr>
          <p:cNvSpPr txBox="1"/>
          <p:nvPr/>
        </p:nvSpPr>
        <p:spPr>
          <a:xfrm>
            <a:off x="6095999" y="4359380"/>
            <a:ext cx="6879531" cy="2369880"/>
          </a:xfrm>
          <a:prstGeom prst="rect">
            <a:avLst/>
          </a:prstGeom>
          <a:noFill/>
        </p:spPr>
        <p:txBody>
          <a:bodyPr wrap="square" rtlCol="0">
            <a:spAutoFit/>
          </a:bodyPr>
          <a:lstStyle/>
          <a:p>
            <a:pPr algn="ctr"/>
            <a:r>
              <a:rPr lang="en-US" sz="4400" b="1" dirty="0"/>
              <a:t>ENDOSCOPY</a:t>
            </a:r>
          </a:p>
          <a:p>
            <a:pPr algn="ctr"/>
            <a:r>
              <a:rPr lang="en-US" sz="6000" b="1" dirty="0">
                <a:solidFill>
                  <a:srgbClr val="C00000"/>
                </a:solidFill>
              </a:rPr>
              <a:t>OR 2.6 </a:t>
            </a:r>
          </a:p>
          <a:p>
            <a:pPr algn="ctr"/>
            <a:r>
              <a:rPr lang="en-US" sz="4400" b="1" dirty="0"/>
              <a:t>(95%CI 1.4 to 4.6)</a:t>
            </a:r>
          </a:p>
        </p:txBody>
      </p:sp>
    </p:spTree>
    <p:extLst>
      <p:ext uri="{BB962C8B-B14F-4D97-AF65-F5344CB8AC3E}">
        <p14:creationId xmlns:p14="http://schemas.microsoft.com/office/powerpoint/2010/main" val="39263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61675-6E58-CE41-97EF-C0AFFEE319A7}"/>
              </a:ext>
            </a:extLst>
          </p:cNvPr>
          <p:cNvSpPr txBox="1">
            <a:spLocks/>
          </p:cNvSpPr>
          <p:nvPr/>
        </p:nvSpPr>
        <p:spPr>
          <a:xfrm>
            <a:off x="963084" y="2866860"/>
            <a:ext cx="10363200" cy="1362075"/>
          </a:xfrm>
          <a:prstGeom prst="rect">
            <a:avLst/>
          </a:prstGeom>
        </p:spPr>
        <p:txBody>
          <a:bodyPr/>
          <a:lstStyle>
            <a:lvl1pPr algn="l" defTabSz="457200" rtl="0" eaLnBrk="1" latinLnBrk="0" hangingPunct="1">
              <a:spcBef>
                <a:spcPct val="0"/>
              </a:spcBef>
              <a:buNone/>
              <a:defRPr sz="4400" b="1" kern="1200">
                <a:solidFill>
                  <a:srgbClr val="800000"/>
                </a:solidFill>
                <a:latin typeface="+mj-lt"/>
                <a:ea typeface="+mj-ea"/>
                <a:cs typeface="+mj-cs"/>
              </a:defRPr>
            </a:lvl1pPr>
          </a:lstStyle>
          <a:p>
            <a:r>
              <a:rPr lang="en-US" dirty="0"/>
              <a:t>MEDICATIONS</a:t>
            </a:r>
          </a:p>
        </p:txBody>
      </p:sp>
    </p:spTree>
    <p:extLst>
      <p:ext uri="{BB962C8B-B14F-4D97-AF65-F5344CB8AC3E}">
        <p14:creationId xmlns:p14="http://schemas.microsoft.com/office/powerpoint/2010/main" val="29282235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035A-A903-824A-A151-00B41AA26861}"/>
              </a:ext>
            </a:extLst>
          </p:cNvPr>
          <p:cNvSpPr txBox="1">
            <a:spLocks/>
          </p:cNvSpPr>
          <p:nvPr/>
        </p:nvSpPr>
        <p:spPr>
          <a:xfrm>
            <a:off x="878418" y="827088"/>
            <a:ext cx="10085916" cy="773112"/>
          </a:xfrm>
          <a:prstGeom prst="rect">
            <a:avLst/>
          </a:prstGeom>
        </p:spPr>
        <p:txBody>
          <a:bodyPr/>
          <a:lstStyle>
            <a:lvl1pPr algn="l" defTabSz="457200" rtl="0" eaLnBrk="1" latinLnBrk="0" hangingPunct="1">
              <a:spcBef>
                <a:spcPct val="0"/>
              </a:spcBef>
              <a:buNone/>
              <a:defRPr sz="4400" b="1" kern="1200">
                <a:solidFill>
                  <a:srgbClr val="800000"/>
                </a:solidFill>
                <a:latin typeface="+mj-lt"/>
                <a:ea typeface="+mj-ea"/>
                <a:cs typeface="+mj-cs"/>
              </a:defRPr>
            </a:lvl1pPr>
          </a:lstStyle>
          <a:p>
            <a:r>
              <a:rPr lang="en-US" dirty="0"/>
              <a:t>Cote </a:t>
            </a:r>
            <a:r>
              <a:rPr lang="en-US" i="1" dirty="0"/>
              <a:t>Pediatrics </a:t>
            </a:r>
            <a:r>
              <a:rPr lang="en-US" dirty="0"/>
              <a:t>2000</a:t>
            </a:r>
          </a:p>
        </p:txBody>
      </p:sp>
      <p:sp>
        <p:nvSpPr>
          <p:cNvPr id="3" name="Content Placeholder 2">
            <a:extLst>
              <a:ext uri="{FF2B5EF4-FFF2-40B4-BE49-F238E27FC236}">
                <a16:creationId xmlns:a16="http://schemas.microsoft.com/office/drawing/2014/main" id="{8C0552EE-38B1-2D40-A6CD-6EF5936B92B4}"/>
              </a:ext>
            </a:extLst>
          </p:cNvPr>
          <p:cNvSpPr txBox="1">
            <a:spLocks/>
          </p:cNvSpPr>
          <p:nvPr/>
        </p:nvSpPr>
        <p:spPr>
          <a:xfrm>
            <a:off x="609600" y="1600201"/>
            <a:ext cx="109728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Critical incident review </a:t>
            </a:r>
          </a:p>
          <a:p>
            <a:pPr lvl="1"/>
            <a:r>
              <a:rPr lang="en-US" dirty="0"/>
              <a:t>Food and Drug Administration’s adverse drug event reporting system</a:t>
            </a:r>
          </a:p>
          <a:p>
            <a:pPr lvl="1"/>
            <a:r>
              <a:rPr lang="en-US" dirty="0"/>
              <a:t>US Pharmacopeia </a:t>
            </a:r>
          </a:p>
          <a:p>
            <a:pPr lvl="1"/>
            <a:r>
              <a:rPr lang="en-US" dirty="0"/>
              <a:t>Survey of pediatric specialists</a:t>
            </a:r>
          </a:p>
          <a:p>
            <a:pPr lvl="1"/>
            <a:endParaRPr lang="en-US" dirty="0"/>
          </a:p>
        </p:txBody>
      </p:sp>
      <p:sp>
        <p:nvSpPr>
          <p:cNvPr id="4" name="Rectangle 3">
            <a:extLst>
              <a:ext uri="{FF2B5EF4-FFF2-40B4-BE49-F238E27FC236}">
                <a16:creationId xmlns:a16="http://schemas.microsoft.com/office/drawing/2014/main" id="{B4D8DC47-9FD7-E44F-8D69-F009DF0742F4}"/>
              </a:ext>
            </a:extLst>
          </p:cNvPr>
          <p:cNvSpPr/>
          <p:nvPr/>
        </p:nvSpPr>
        <p:spPr>
          <a:xfrm>
            <a:off x="1563330" y="4070555"/>
            <a:ext cx="8524568" cy="1651819"/>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3200" dirty="0">
                <a:solidFill>
                  <a:schemeClr val="tx1"/>
                </a:solidFill>
              </a:rPr>
              <a:t>Above recommended dosing of medications</a:t>
            </a:r>
          </a:p>
          <a:p>
            <a:pPr algn="ctr">
              <a:lnSpc>
                <a:spcPct val="150000"/>
              </a:lnSpc>
            </a:pPr>
            <a:r>
              <a:rPr lang="en-US" sz="3200" b="1" dirty="0">
                <a:solidFill>
                  <a:schemeClr val="tx1"/>
                </a:solidFill>
              </a:rPr>
              <a:t>Three or more medications used for sedation</a:t>
            </a:r>
          </a:p>
        </p:txBody>
      </p:sp>
    </p:spTree>
    <p:extLst>
      <p:ext uri="{BB962C8B-B14F-4D97-AF65-F5344CB8AC3E}">
        <p14:creationId xmlns:p14="http://schemas.microsoft.com/office/powerpoint/2010/main" val="310351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2279796" y="1727633"/>
            <a:ext cx="7564437" cy="3149167"/>
          </a:xfrm>
          <a:prstGeom prst="rect">
            <a:avLst/>
          </a:prstGeom>
        </p:spPr>
        <p:txBody>
          <a:bodyPr anchor="ctr"/>
          <a:lstStyle>
            <a:lvl1pPr algn="l" defTabSz="457200" rtl="0" eaLnBrk="1" latinLnBrk="0" hangingPunct="1">
              <a:spcBef>
                <a:spcPct val="0"/>
              </a:spcBef>
              <a:buNone/>
              <a:defRPr sz="4400" b="1" kern="1200">
                <a:solidFill>
                  <a:srgbClr val="800000"/>
                </a:solidFill>
                <a:latin typeface="+mj-lt"/>
                <a:ea typeface="+mj-ea"/>
                <a:cs typeface="+mj-cs"/>
              </a:defRPr>
            </a:lvl1pPr>
          </a:lstStyle>
          <a:p>
            <a:pPr algn="ctr"/>
            <a:r>
              <a:rPr lang="en-US" sz="12500" dirty="0"/>
              <a:t>STANDARD OF CARE</a:t>
            </a:r>
          </a:p>
        </p:txBody>
      </p:sp>
    </p:spTree>
    <p:extLst>
      <p:ext uri="{BB962C8B-B14F-4D97-AF65-F5344CB8AC3E}">
        <p14:creationId xmlns:p14="http://schemas.microsoft.com/office/powerpoint/2010/main" val="11142880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56111" y="4035778"/>
            <a:ext cx="127000" cy="18344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297711" y="-1100470"/>
            <a:ext cx="11596577" cy="4168045"/>
          </a:xfrm>
          <a:prstGeom prst="rect">
            <a:avLst/>
          </a:prstGeom>
        </p:spPr>
      </p:pic>
      <p:sp>
        <p:nvSpPr>
          <p:cNvPr id="4" name="Content Placeholder 2">
            <a:extLst>
              <a:ext uri="{FF2B5EF4-FFF2-40B4-BE49-F238E27FC236}">
                <a16:creationId xmlns:a16="http://schemas.microsoft.com/office/drawing/2014/main" id="{045BC2CF-5EA2-8A44-8D38-996831A1A8E5}"/>
              </a:ext>
            </a:extLst>
          </p:cNvPr>
          <p:cNvSpPr txBox="1">
            <a:spLocks/>
          </p:cNvSpPr>
          <p:nvPr/>
        </p:nvSpPr>
        <p:spPr>
          <a:xfrm>
            <a:off x="609600" y="3003780"/>
            <a:ext cx="10972800" cy="288846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Multi-</a:t>
            </a:r>
            <a:r>
              <a:rPr lang="en-US" dirty="0" err="1"/>
              <a:t>centre</a:t>
            </a:r>
            <a:r>
              <a:rPr lang="en-US" dirty="0"/>
              <a:t> prospective cohort in 6 Canadian pediatric EDs</a:t>
            </a:r>
          </a:p>
          <a:p>
            <a:r>
              <a:rPr lang="en-US" dirty="0"/>
              <a:t>Patients: </a:t>
            </a:r>
            <a:r>
              <a:rPr lang="en-US" b="1" dirty="0">
                <a:solidFill>
                  <a:schemeClr val="accent2">
                    <a:lumMod val="75000"/>
                  </a:schemeClr>
                </a:solidFill>
              </a:rPr>
              <a:t>6,295 ED sedations</a:t>
            </a:r>
          </a:p>
          <a:p>
            <a:pPr lvl="1"/>
            <a:r>
              <a:rPr lang="en-US" dirty="0"/>
              <a:t>99.7% ASA class I or II</a:t>
            </a:r>
          </a:p>
          <a:p>
            <a:r>
              <a:rPr lang="en-US" dirty="0"/>
              <a:t>Procedures: short, painful: Orthopedic, laceration repair, abscess I+D, FB removal, LP</a:t>
            </a:r>
          </a:p>
          <a:p>
            <a:pPr marL="0" indent="0">
              <a:buNone/>
            </a:pPr>
            <a:endParaRPr lang="en-US" dirty="0"/>
          </a:p>
          <a:p>
            <a:endParaRPr lang="en-US" dirty="0"/>
          </a:p>
        </p:txBody>
      </p:sp>
    </p:spTree>
    <p:extLst>
      <p:ext uri="{BB962C8B-B14F-4D97-AF65-F5344CB8AC3E}">
        <p14:creationId xmlns:p14="http://schemas.microsoft.com/office/powerpoint/2010/main" val="839982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56111" y="4035778"/>
            <a:ext cx="127000" cy="18344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297711" y="-1100470"/>
            <a:ext cx="11596577" cy="4168045"/>
          </a:xfrm>
          <a:prstGeom prst="rect">
            <a:avLst/>
          </a:prstGeom>
        </p:spPr>
      </p:pic>
      <p:sp>
        <p:nvSpPr>
          <p:cNvPr id="4" name="Content Placeholder 2">
            <a:extLst>
              <a:ext uri="{FF2B5EF4-FFF2-40B4-BE49-F238E27FC236}">
                <a16:creationId xmlns:a16="http://schemas.microsoft.com/office/drawing/2014/main" id="{045BC2CF-5EA2-8A44-8D38-996831A1A8E5}"/>
              </a:ext>
            </a:extLst>
          </p:cNvPr>
          <p:cNvSpPr txBox="1">
            <a:spLocks/>
          </p:cNvSpPr>
          <p:nvPr/>
        </p:nvSpPr>
        <p:spPr>
          <a:xfrm>
            <a:off x="609600" y="3003780"/>
            <a:ext cx="10972800" cy="288846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Ketamine alone			</a:t>
            </a:r>
          </a:p>
          <a:p>
            <a:r>
              <a:rPr lang="en-US" dirty="0"/>
              <a:t>Ketamine + fentanyl</a:t>
            </a:r>
          </a:p>
          <a:p>
            <a:r>
              <a:rPr lang="en-US" dirty="0"/>
              <a:t>Propofol</a:t>
            </a:r>
          </a:p>
          <a:p>
            <a:r>
              <a:rPr lang="en-US" dirty="0"/>
              <a:t>Propofol + ketamine</a:t>
            </a:r>
          </a:p>
          <a:p>
            <a:r>
              <a:rPr lang="en-US" dirty="0"/>
              <a:t>Propofol + narcotic</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28180572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58505" y="1711605"/>
            <a:ext cx="3276802" cy="3276802"/>
          </a:xfrm>
          <a:prstGeom prst="rect">
            <a:avLst/>
          </a:prstGeom>
        </p:spPr>
      </p:pic>
      <p:sp>
        <p:nvSpPr>
          <p:cNvPr id="4" name="TextBox 3"/>
          <p:cNvSpPr txBox="1"/>
          <p:nvPr/>
        </p:nvSpPr>
        <p:spPr>
          <a:xfrm>
            <a:off x="3658067" y="2996064"/>
            <a:ext cx="6904454" cy="646331"/>
          </a:xfrm>
          <a:prstGeom prst="rect">
            <a:avLst/>
          </a:prstGeom>
          <a:noFill/>
        </p:spPr>
        <p:txBody>
          <a:bodyPr wrap="none" rtlCol="0">
            <a:spAutoFit/>
          </a:bodyPr>
          <a:lstStyle/>
          <a:p>
            <a:r>
              <a:rPr lang="en-US" sz="3600" b="1" dirty="0">
                <a:solidFill>
                  <a:srgbClr val="00B050"/>
                </a:solidFill>
              </a:rPr>
              <a:t>FEWEST </a:t>
            </a:r>
            <a:r>
              <a:rPr lang="en-US" sz="3600" b="1" dirty="0"/>
              <a:t>SERIOUS ADVERSE EVENTS</a:t>
            </a:r>
          </a:p>
        </p:txBody>
      </p:sp>
      <p:sp>
        <p:nvSpPr>
          <p:cNvPr id="7" name="Rounded Rectangular Callout 6"/>
          <p:cNvSpPr/>
          <p:nvPr/>
        </p:nvSpPr>
        <p:spPr>
          <a:xfrm>
            <a:off x="7110295" y="140469"/>
            <a:ext cx="2968669" cy="2695713"/>
          </a:xfrm>
          <a:prstGeom prst="wedgeRoundRectCallout">
            <a:avLst>
              <a:gd name="adj1" fmla="val -76247"/>
              <a:gd name="adj2" fmla="val 56746"/>
              <a:gd name="adj3" fmla="val 16667"/>
            </a:avLst>
          </a:prstGeom>
          <a:no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CA" dirty="0">
                <a:solidFill>
                  <a:schemeClr val="tx1"/>
                </a:solidFill>
              </a:rPr>
              <a:t>Apnea</a:t>
            </a:r>
          </a:p>
          <a:p>
            <a:r>
              <a:rPr lang="en-CA" dirty="0" err="1">
                <a:solidFill>
                  <a:schemeClr val="tx1"/>
                </a:solidFill>
              </a:rPr>
              <a:t>Laryngospasm</a:t>
            </a:r>
            <a:endParaRPr lang="en-CA" dirty="0">
              <a:solidFill>
                <a:schemeClr val="tx1"/>
              </a:solidFill>
            </a:endParaRPr>
          </a:p>
          <a:p>
            <a:r>
              <a:rPr lang="en-CA" dirty="0">
                <a:solidFill>
                  <a:schemeClr val="tx1"/>
                </a:solidFill>
              </a:rPr>
              <a:t>Hypotension</a:t>
            </a:r>
          </a:p>
          <a:p>
            <a:r>
              <a:rPr lang="en-CA" dirty="0" err="1">
                <a:solidFill>
                  <a:schemeClr val="tx1"/>
                </a:solidFill>
              </a:rPr>
              <a:t>Bradycardia</a:t>
            </a:r>
            <a:endParaRPr lang="en-CA" dirty="0">
              <a:solidFill>
                <a:schemeClr val="tx1"/>
              </a:solidFill>
            </a:endParaRPr>
          </a:p>
          <a:p>
            <a:r>
              <a:rPr lang="en-CA" dirty="0">
                <a:solidFill>
                  <a:schemeClr val="bg1">
                    <a:lumMod val="50000"/>
                  </a:schemeClr>
                </a:solidFill>
              </a:rPr>
              <a:t>Complete airway </a:t>
            </a:r>
            <a:r>
              <a:rPr lang="en-CA" dirty="0" err="1">
                <a:solidFill>
                  <a:schemeClr val="bg1">
                    <a:lumMod val="50000"/>
                  </a:schemeClr>
                </a:solidFill>
              </a:rPr>
              <a:t>obstruct</a:t>
            </a:r>
            <a:r>
              <a:rPr lang="en-CA" baseline="30000" dirty="0" err="1">
                <a:solidFill>
                  <a:schemeClr val="bg1">
                    <a:lumMod val="50000"/>
                  </a:schemeClr>
                </a:solidFill>
              </a:rPr>
              <a:t>n</a:t>
            </a:r>
            <a:endParaRPr lang="en-CA" baseline="30000" dirty="0">
              <a:solidFill>
                <a:schemeClr val="bg1">
                  <a:lumMod val="50000"/>
                </a:schemeClr>
              </a:solidFill>
            </a:endParaRPr>
          </a:p>
          <a:p>
            <a:r>
              <a:rPr lang="en-CA" dirty="0">
                <a:solidFill>
                  <a:schemeClr val="bg1">
                    <a:lumMod val="50000"/>
                  </a:schemeClr>
                </a:solidFill>
              </a:rPr>
              <a:t>Pulmonary aspiration</a:t>
            </a:r>
          </a:p>
          <a:p>
            <a:r>
              <a:rPr lang="en-CA" dirty="0">
                <a:solidFill>
                  <a:schemeClr val="bg1">
                    <a:lumMod val="50000"/>
                  </a:schemeClr>
                </a:solidFill>
              </a:rPr>
              <a:t>Neurologic injury </a:t>
            </a:r>
          </a:p>
          <a:p>
            <a:r>
              <a:rPr lang="en-CA" dirty="0">
                <a:solidFill>
                  <a:schemeClr val="bg1">
                    <a:lumMod val="50000"/>
                  </a:schemeClr>
                </a:solidFill>
              </a:rPr>
              <a:t>Death</a:t>
            </a:r>
          </a:p>
        </p:txBody>
      </p:sp>
    </p:spTree>
    <p:extLst>
      <p:ext uri="{BB962C8B-B14F-4D97-AF65-F5344CB8AC3E}">
        <p14:creationId xmlns:p14="http://schemas.microsoft.com/office/powerpoint/2010/main" val="12996652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686437" y="387300"/>
            <a:ext cx="778397" cy="1415269"/>
          </a:xfrm>
          <a:prstGeom prst="rect">
            <a:avLst/>
          </a:prstGeom>
        </p:spPr>
      </p:pic>
      <p:pic>
        <p:nvPicPr>
          <p:cNvPr id="7" name="Picture 6"/>
          <p:cNvPicPr>
            <a:picLocks noChangeAspect="1"/>
          </p:cNvPicPr>
          <p:nvPr/>
        </p:nvPicPr>
        <p:blipFill>
          <a:blip r:embed="rId4"/>
          <a:stretch>
            <a:fillRect/>
          </a:stretch>
        </p:blipFill>
        <p:spPr>
          <a:xfrm>
            <a:off x="1158505" y="1711605"/>
            <a:ext cx="3276802" cy="3276802"/>
          </a:xfrm>
          <a:prstGeom prst="rect">
            <a:avLst/>
          </a:prstGeom>
        </p:spPr>
      </p:pic>
      <p:sp>
        <p:nvSpPr>
          <p:cNvPr id="8" name="TextBox 7"/>
          <p:cNvSpPr txBox="1"/>
          <p:nvPr/>
        </p:nvSpPr>
        <p:spPr>
          <a:xfrm>
            <a:off x="3658068" y="2996063"/>
            <a:ext cx="2847511" cy="707886"/>
          </a:xfrm>
          <a:prstGeom prst="rect">
            <a:avLst/>
          </a:prstGeom>
          <a:noFill/>
        </p:spPr>
        <p:txBody>
          <a:bodyPr wrap="none" rtlCol="0">
            <a:spAutoFit/>
          </a:bodyPr>
          <a:lstStyle/>
          <a:p>
            <a:r>
              <a:rPr lang="en-US" sz="4000" b="1" dirty="0">
                <a:solidFill>
                  <a:srgbClr val="00B050"/>
                </a:solidFill>
              </a:rPr>
              <a:t>SAFER</a:t>
            </a:r>
            <a:r>
              <a:rPr lang="en-US" sz="4000" b="1" dirty="0"/>
              <a:t> THAN</a:t>
            </a:r>
          </a:p>
        </p:txBody>
      </p:sp>
      <p:sp>
        <p:nvSpPr>
          <p:cNvPr id="34" name="Rectangle 33"/>
          <p:cNvSpPr/>
          <p:nvPr/>
        </p:nvSpPr>
        <p:spPr>
          <a:xfrm>
            <a:off x="7716076" y="6057900"/>
            <a:ext cx="2951924" cy="800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6438103" y="5140078"/>
            <a:ext cx="2050153" cy="1234762"/>
            <a:chOff x="2768805" y="754934"/>
            <a:chExt cx="2947194" cy="2014164"/>
          </a:xfrm>
        </p:grpSpPr>
        <p:pic>
          <p:nvPicPr>
            <p:cNvPr id="12" name="Picture 11"/>
            <p:cNvPicPr>
              <a:picLocks noChangeAspect="1"/>
            </p:cNvPicPr>
            <p:nvPr/>
          </p:nvPicPr>
          <p:blipFill>
            <a:blip r:embed="rId5"/>
            <a:stretch>
              <a:fillRect/>
            </a:stretch>
          </p:blipFill>
          <p:spPr>
            <a:xfrm>
              <a:off x="4613770" y="754934"/>
              <a:ext cx="1102229" cy="1996609"/>
            </a:xfrm>
            <a:prstGeom prst="rect">
              <a:avLst/>
            </a:prstGeom>
          </p:spPr>
        </p:pic>
        <p:pic>
          <p:nvPicPr>
            <p:cNvPr id="13" name="Picture 12"/>
            <p:cNvPicPr>
              <a:picLocks noChangeAspect="1"/>
            </p:cNvPicPr>
            <p:nvPr/>
          </p:nvPicPr>
          <p:blipFill>
            <a:blip r:embed="rId4"/>
            <a:stretch>
              <a:fillRect/>
            </a:stretch>
          </p:blipFill>
          <p:spPr>
            <a:xfrm>
              <a:off x="2768805" y="906578"/>
              <a:ext cx="1844965" cy="1844965"/>
            </a:xfrm>
            <a:prstGeom prst="rect">
              <a:avLst/>
            </a:prstGeom>
          </p:spPr>
        </p:pic>
        <p:sp>
          <p:nvSpPr>
            <p:cNvPr id="14" name="TextBox 13"/>
            <p:cNvSpPr txBox="1"/>
            <p:nvPr/>
          </p:nvSpPr>
          <p:spPr>
            <a:xfrm>
              <a:off x="4122930" y="1413562"/>
              <a:ext cx="705606" cy="1355536"/>
            </a:xfrm>
            <a:prstGeom prst="rect">
              <a:avLst/>
            </a:prstGeom>
            <a:noFill/>
          </p:spPr>
          <p:txBody>
            <a:bodyPr wrap="none" rtlCol="0">
              <a:spAutoFit/>
            </a:bodyPr>
            <a:lstStyle/>
            <a:p>
              <a:r>
                <a:rPr lang="en-US" sz="4800" b="1" dirty="0"/>
                <a:t>+</a:t>
              </a:r>
            </a:p>
          </p:txBody>
        </p:sp>
      </p:grpSp>
      <p:grpSp>
        <p:nvGrpSpPr>
          <p:cNvPr id="29" name="Group 28"/>
          <p:cNvGrpSpPr/>
          <p:nvPr/>
        </p:nvGrpSpPr>
        <p:grpSpPr>
          <a:xfrm>
            <a:off x="6708469" y="1943538"/>
            <a:ext cx="1789758" cy="1437794"/>
            <a:chOff x="7948602" y="546439"/>
            <a:chExt cx="3066665" cy="2004054"/>
          </a:xfrm>
        </p:grpSpPr>
        <p:pic>
          <p:nvPicPr>
            <p:cNvPr id="18" name="Picture 17"/>
            <p:cNvPicPr>
              <a:picLocks noChangeAspect="1"/>
            </p:cNvPicPr>
            <p:nvPr/>
          </p:nvPicPr>
          <p:blipFill>
            <a:blip r:embed="rId4"/>
            <a:stretch>
              <a:fillRect/>
            </a:stretch>
          </p:blipFill>
          <p:spPr>
            <a:xfrm>
              <a:off x="9170302" y="705528"/>
              <a:ext cx="1844965" cy="1844965"/>
            </a:xfrm>
            <a:prstGeom prst="rect">
              <a:avLst/>
            </a:prstGeom>
          </p:spPr>
        </p:pic>
        <p:sp>
          <p:nvSpPr>
            <p:cNvPr id="19" name="TextBox 18"/>
            <p:cNvSpPr txBox="1"/>
            <p:nvPr/>
          </p:nvSpPr>
          <p:spPr>
            <a:xfrm>
              <a:off x="9050832" y="1153234"/>
              <a:ext cx="841031" cy="1158276"/>
            </a:xfrm>
            <a:prstGeom prst="rect">
              <a:avLst/>
            </a:prstGeom>
            <a:noFill/>
          </p:spPr>
          <p:txBody>
            <a:bodyPr wrap="none" rtlCol="0">
              <a:spAutoFit/>
            </a:bodyPr>
            <a:lstStyle/>
            <a:p>
              <a:r>
                <a:rPr lang="en-US" sz="4800" b="1" dirty="0"/>
                <a:t>+</a:t>
              </a:r>
            </a:p>
          </p:txBody>
        </p:sp>
        <p:pic>
          <p:nvPicPr>
            <p:cNvPr id="20" name="Picture 19"/>
            <p:cNvPicPr>
              <a:picLocks noChangeAspect="1"/>
            </p:cNvPicPr>
            <p:nvPr/>
          </p:nvPicPr>
          <p:blipFill>
            <a:blip r:embed="rId3"/>
            <a:stretch>
              <a:fillRect/>
            </a:stretch>
          </p:blipFill>
          <p:spPr>
            <a:xfrm>
              <a:off x="7948602" y="546439"/>
              <a:ext cx="1102229" cy="2004054"/>
            </a:xfrm>
            <a:prstGeom prst="rect">
              <a:avLst/>
            </a:prstGeom>
          </p:spPr>
        </p:pic>
      </p:grpSp>
      <p:grpSp>
        <p:nvGrpSpPr>
          <p:cNvPr id="33" name="Group 32"/>
          <p:cNvGrpSpPr/>
          <p:nvPr/>
        </p:nvGrpSpPr>
        <p:grpSpPr>
          <a:xfrm>
            <a:off x="6659517" y="3515305"/>
            <a:ext cx="1787582" cy="1345533"/>
            <a:chOff x="4818958" y="3500786"/>
            <a:chExt cx="1787582" cy="1345533"/>
          </a:xfrm>
        </p:grpSpPr>
        <p:pic>
          <p:nvPicPr>
            <p:cNvPr id="24" name="Picture 23"/>
            <p:cNvPicPr>
              <a:picLocks noChangeAspect="1"/>
            </p:cNvPicPr>
            <p:nvPr/>
          </p:nvPicPr>
          <p:blipFill>
            <a:blip r:embed="rId5"/>
            <a:stretch>
              <a:fillRect/>
            </a:stretch>
          </p:blipFill>
          <p:spPr>
            <a:xfrm>
              <a:off x="5875517" y="3500786"/>
              <a:ext cx="731023" cy="1304053"/>
            </a:xfrm>
            <a:prstGeom prst="rect">
              <a:avLst/>
            </a:prstGeom>
          </p:spPr>
        </p:pic>
        <p:pic>
          <p:nvPicPr>
            <p:cNvPr id="26" name="Picture 25"/>
            <p:cNvPicPr>
              <a:picLocks noChangeAspect="1"/>
            </p:cNvPicPr>
            <p:nvPr/>
          </p:nvPicPr>
          <p:blipFill>
            <a:blip r:embed="rId3"/>
            <a:stretch>
              <a:fillRect/>
            </a:stretch>
          </p:blipFill>
          <p:spPr>
            <a:xfrm>
              <a:off x="4818958" y="3537404"/>
              <a:ext cx="731023" cy="1308915"/>
            </a:xfrm>
            <a:prstGeom prst="rect">
              <a:avLst/>
            </a:prstGeom>
          </p:spPr>
        </p:pic>
        <p:sp>
          <p:nvSpPr>
            <p:cNvPr id="27" name="TextBox 26"/>
            <p:cNvSpPr txBox="1"/>
            <p:nvPr/>
          </p:nvSpPr>
          <p:spPr>
            <a:xfrm>
              <a:off x="5506109" y="3848115"/>
              <a:ext cx="490840" cy="830997"/>
            </a:xfrm>
            <a:prstGeom prst="rect">
              <a:avLst/>
            </a:prstGeom>
            <a:noFill/>
          </p:spPr>
          <p:txBody>
            <a:bodyPr wrap="none" rtlCol="0">
              <a:spAutoFit/>
            </a:bodyPr>
            <a:lstStyle/>
            <a:p>
              <a:r>
                <a:rPr lang="en-US" sz="4800" b="1" dirty="0"/>
                <a:t>+</a:t>
              </a:r>
            </a:p>
          </p:txBody>
        </p:sp>
      </p:grpSp>
      <p:sp>
        <p:nvSpPr>
          <p:cNvPr id="35" name="TextBox 34"/>
          <p:cNvSpPr txBox="1"/>
          <p:nvPr/>
        </p:nvSpPr>
        <p:spPr>
          <a:xfrm flipH="1">
            <a:off x="8583053" y="864556"/>
            <a:ext cx="1760222" cy="646331"/>
          </a:xfrm>
          <a:prstGeom prst="rect">
            <a:avLst/>
          </a:prstGeom>
          <a:solidFill>
            <a:schemeClr val="tx1"/>
          </a:solidFill>
        </p:spPr>
        <p:txBody>
          <a:bodyPr wrap="square" rtlCol="0">
            <a:spAutoFit/>
          </a:bodyPr>
          <a:lstStyle/>
          <a:p>
            <a:pPr algn="ctr"/>
            <a:r>
              <a:rPr lang="en-US" sz="3600" dirty="0">
                <a:solidFill>
                  <a:schemeClr val="bg1"/>
                </a:solidFill>
              </a:rPr>
              <a:t>OR 5.6</a:t>
            </a:r>
          </a:p>
        </p:txBody>
      </p:sp>
      <p:sp>
        <p:nvSpPr>
          <p:cNvPr id="36" name="TextBox 35"/>
          <p:cNvSpPr txBox="1"/>
          <p:nvPr/>
        </p:nvSpPr>
        <p:spPr>
          <a:xfrm flipH="1">
            <a:off x="8583053" y="2376332"/>
            <a:ext cx="1760222" cy="646331"/>
          </a:xfrm>
          <a:prstGeom prst="rect">
            <a:avLst/>
          </a:prstGeom>
          <a:solidFill>
            <a:schemeClr val="tx1"/>
          </a:solidFill>
        </p:spPr>
        <p:txBody>
          <a:bodyPr wrap="square" rtlCol="0">
            <a:spAutoFit/>
          </a:bodyPr>
          <a:lstStyle/>
          <a:p>
            <a:pPr algn="ctr"/>
            <a:r>
              <a:rPr lang="en-US" sz="3600" dirty="0">
                <a:solidFill>
                  <a:schemeClr val="bg1"/>
                </a:solidFill>
              </a:rPr>
              <a:t>OR 4.4</a:t>
            </a:r>
          </a:p>
        </p:txBody>
      </p:sp>
      <p:sp>
        <p:nvSpPr>
          <p:cNvPr id="37" name="TextBox 36"/>
          <p:cNvSpPr txBox="1"/>
          <p:nvPr/>
        </p:nvSpPr>
        <p:spPr>
          <a:xfrm flipH="1">
            <a:off x="8583053" y="3925141"/>
            <a:ext cx="1760222" cy="646331"/>
          </a:xfrm>
          <a:prstGeom prst="rect">
            <a:avLst/>
          </a:prstGeom>
          <a:solidFill>
            <a:schemeClr val="tx1"/>
          </a:solidFill>
        </p:spPr>
        <p:txBody>
          <a:bodyPr wrap="square" rtlCol="0">
            <a:spAutoFit/>
          </a:bodyPr>
          <a:lstStyle/>
          <a:p>
            <a:pPr algn="ctr"/>
            <a:r>
              <a:rPr lang="en-US" sz="3600" dirty="0">
                <a:solidFill>
                  <a:schemeClr val="bg1"/>
                </a:solidFill>
              </a:rPr>
              <a:t>OR 2.2</a:t>
            </a:r>
          </a:p>
        </p:txBody>
      </p:sp>
      <p:sp>
        <p:nvSpPr>
          <p:cNvPr id="38" name="TextBox 37"/>
          <p:cNvSpPr txBox="1"/>
          <p:nvPr/>
        </p:nvSpPr>
        <p:spPr>
          <a:xfrm flipH="1">
            <a:off x="8583053" y="5447367"/>
            <a:ext cx="1760222" cy="646331"/>
          </a:xfrm>
          <a:prstGeom prst="rect">
            <a:avLst/>
          </a:prstGeom>
          <a:solidFill>
            <a:schemeClr val="tx1"/>
          </a:solidFill>
        </p:spPr>
        <p:txBody>
          <a:bodyPr wrap="square" rtlCol="0">
            <a:spAutoFit/>
          </a:bodyPr>
          <a:lstStyle/>
          <a:p>
            <a:pPr algn="ctr"/>
            <a:r>
              <a:rPr lang="en-US" sz="3600" dirty="0">
                <a:solidFill>
                  <a:schemeClr val="bg1"/>
                </a:solidFill>
              </a:rPr>
              <a:t>OR 6.5</a:t>
            </a:r>
          </a:p>
        </p:txBody>
      </p:sp>
    </p:spTree>
    <p:extLst>
      <p:ext uri="{BB962C8B-B14F-4D97-AF65-F5344CB8AC3E}">
        <p14:creationId xmlns:p14="http://schemas.microsoft.com/office/powerpoint/2010/main" val="141684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58505" y="1711605"/>
            <a:ext cx="3276802" cy="3276802"/>
          </a:xfrm>
          <a:prstGeom prst="rect">
            <a:avLst/>
          </a:prstGeom>
        </p:spPr>
      </p:pic>
      <p:sp>
        <p:nvSpPr>
          <p:cNvPr id="4" name="TextBox 3"/>
          <p:cNvSpPr txBox="1"/>
          <p:nvPr/>
        </p:nvSpPr>
        <p:spPr>
          <a:xfrm>
            <a:off x="3859235" y="3026841"/>
            <a:ext cx="1901867" cy="646331"/>
          </a:xfrm>
          <a:prstGeom prst="rect">
            <a:avLst/>
          </a:prstGeom>
          <a:noFill/>
        </p:spPr>
        <p:txBody>
          <a:bodyPr wrap="none" rtlCol="0">
            <a:spAutoFit/>
          </a:bodyPr>
          <a:lstStyle/>
          <a:p>
            <a:pPr algn="ctr"/>
            <a:r>
              <a:rPr lang="en-US" sz="3600" b="1" dirty="0">
                <a:solidFill>
                  <a:srgbClr val="00B050"/>
                </a:solidFill>
              </a:rPr>
              <a:t>LESS </a:t>
            </a:r>
            <a:r>
              <a:rPr lang="en-US" sz="3600" b="1" dirty="0"/>
              <a:t>PPV</a:t>
            </a:r>
          </a:p>
        </p:txBody>
      </p:sp>
      <p:grpSp>
        <p:nvGrpSpPr>
          <p:cNvPr id="6" name="Group 5"/>
          <p:cNvGrpSpPr/>
          <p:nvPr/>
        </p:nvGrpSpPr>
        <p:grpSpPr>
          <a:xfrm>
            <a:off x="6259290" y="1589046"/>
            <a:ext cx="1789758" cy="1437794"/>
            <a:chOff x="7948602" y="546439"/>
            <a:chExt cx="3066665" cy="2004054"/>
          </a:xfrm>
        </p:grpSpPr>
        <p:pic>
          <p:nvPicPr>
            <p:cNvPr id="7" name="Picture 6"/>
            <p:cNvPicPr>
              <a:picLocks noChangeAspect="1"/>
            </p:cNvPicPr>
            <p:nvPr/>
          </p:nvPicPr>
          <p:blipFill>
            <a:blip r:embed="rId3"/>
            <a:stretch>
              <a:fillRect/>
            </a:stretch>
          </p:blipFill>
          <p:spPr>
            <a:xfrm>
              <a:off x="9170302" y="705528"/>
              <a:ext cx="1844965" cy="1844965"/>
            </a:xfrm>
            <a:prstGeom prst="rect">
              <a:avLst/>
            </a:prstGeom>
          </p:spPr>
        </p:pic>
        <p:sp>
          <p:nvSpPr>
            <p:cNvPr id="8" name="TextBox 7"/>
            <p:cNvSpPr txBox="1"/>
            <p:nvPr/>
          </p:nvSpPr>
          <p:spPr>
            <a:xfrm>
              <a:off x="9050832" y="1153234"/>
              <a:ext cx="841031" cy="1158276"/>
            </a:xfrm>
            <a:prstGeom prst="rect">
              <a:avLst/>
            </a:prstGeom>
            <a:noFill/>
          </p:spPr>
          <p:txBody>
            <a:bodyPr wrap="none" rtlCol="0">
              <a:spAutoFit/>
            </a:bodyPr>
            <a:lstStyle/>
            <a:p>
              <a:r>
                <a:rPr lang="en-US" sz="4800" b="1" dirty="0"/>
                <a:t>+</a:t>
              </a:r>
            </a:p>
          </p:txBody>
        </p:sp>
        <p:pic>
          <p:nvPicPr>
            <p:cNvPr id="9" name="Picture 8"/>
            <p:cNvPicPr>
              <a:picLocks noChangeAspect="1"/>
            </p:cNvPicPr>
            <p:nvPr/>
          </p:nvPicPr>
          <p:blipFill>
            <a:blip r:embed="rId4"/>
            <a:stretch>
              <a:fillRect/>
            </a:stretch>
          </p:blipFill>
          <p:spPr>
            <a:xfrm>
              <a:off x="7948602" y="546439"/>
              <a:ext cx="1102229" cy="2004054"/>
            </a:xfrm>
            <a:prstGeom prst="rect">
              <a:avLst/>
            </a:prstGeom>
          </p:spPr>
        </p:pic>
      </p:grpSp>
      <p:sp>
        <p:nvSpPr>
          <p:cNvPr id="10" name="TextBox 9"/>
          <p:cNvSpPr txBox="1"/>
          <p:nvPr/>
        </p:nvSpPr>
        <p:spPr>
          <a:xfrm flipH="1">
            <a:off x="8133874" y="2021840"/>
            <a:ext cx="1760222" cy="646331"/>
          </a:xfrm>
          <a:prstGeom prst="rect">
            <a:avLst/>
          </a:prstGeom>
          <a:solidFill>
            <a:schemeClr val="tx1"/>
          </a:solidFill>
        </p:spPr>
        <p:txBody>
          <a:bodyPr wrap="square" rtlCol="0">
            <a:spAutoFit/>
          </a:bodyPr>
          <a:lstStyle/>
          <a:p>
            <a:pPr algn="ctr"/>
            <a:r>
              <a:rPr lang="en-US" sz="3600" dirty="0">
                <a:solidFill>
                  <a:schemeClr val="bg1"/>
                </a:solidFill>
              </a:rPr>
              <a:t>OR 2.2</a:t>
            </a:r>
          </a:p>
        </p:txBody>
      </p:sp>
      <p:grpSp>
        <p:nvGrpSpPr>
          <p:cNvPr id="11" name="Group 10"/>
          <p:cNvGrpSpPr/>
          <p:nvPr/>
        </p:nvGrpSpPr>
        <p:grpSpPr>
          <a:xfrm>
            <a:off x="5936182" y="3673171"/>
            <a:ext cx="2050153" cy="1234762"/>
            <a:chOff x="2768805" y="754934"/>
            <a:chExt cx="2947194" cy="2014164"/>
          </a:xfrm>
        </p:grpSpPr>
        <p:pic>
          <p:nvPicPr>
            <p:cNvPr id="12" name="Picture 11"/>
            <p:cNvPicPr>
              <a:picLocks noChangeAspect="1"/>
            </p:cNvPicPr>
            <p:nvPr/>
          </p:nvPicPr>
          <p:blipFill>
            <a:blip r:embed="rId5"/>
            <a:stretch>
              <a:fillRect/>
            </a:stretch>
          </p:blipFill>
          <p:spPr>
            <a:xfrm>
              <a:off x="4613770" y="754934"/>
              <a:ext cx="1102229" cy="1996609"/>
            </a:xfrm>
            <a:prstGeom prst="rect">
              <a:avLst/>
            </a:prstGeom>
          </p:spPr>
        </p:pic>
        <p:pic>
          <p:nvPicPr>
            <p:cNvPr id="13" name="Picture 12"/>
            <p:cNvPicPr>
              <a:picLocks noChangeAspect="1"/>
            </p:cNvPicPr>
            <p:nvPr/>
          </p:nvPicPr>
          <p:blipFill>
            <a:blip r:embed="rId3"/>
            <a:stretch>
              <a:fillRect/>
            </a:stretch>
          </p:blipFill>
          <p:spPr>
            <a:xfrm>
              <a:off x="2768805" y="906578"/>
              <a:ext cx="1844965" cy="1844965"/>
            </a:xfrm>
            <a:prstGeom prst="rect">
              <a:avLst/>
            </a:prstGeom>
          </p:spPr>
        </p:pic>
        <p:sp>
          <p:nvSpPr>
            <p:cNvPr id="14" name="TextBox 13"/>
            <p:cNvSpPr txBox="1"/>
            <p:nvPr/>
          </p:nvSpPr>
          <p:spPr>
            <a:xfrm>
              <a:off x="4122930" y="1413562"/>
              <a:ext cx="705606" cy="1355536"/>
            </a:xfrm>
            <a:prstGeom prst="rect">
              <a:avLst/>
            </a:prstGeom>
            <a:noFill/>
          </p:spPr>
          <p:txBody>
            <a:bodyPr wrap="none" rtlCol="0">
              <a:spAutoFit/>
            </a:bodyPr>
            <a:lstStyle/>
            <a:p>
              <a:r>
                <a:rPr lang="en-US" sz="4800" b="1" dirty="0"/>
                <a:t>+</a:t>
              </a:r>
            </a:p>
          </p:txBody>
        </p:sp>
      </p:grpSp>
      <p:sp>
        <p:nvSpPr>
          <p:cNvPr id="15" name="TextBox 14"/>
          <p:cNvSpPr txBox="1"/>
          <p:nvPr/>
        </p:nvSpPr>
        <p:spPr>
          <a:xfrm flipH="1">
            <a:off x="8133874" y="3980460"/>
            <a:ext cx="1760222" cy="646331"/>
          </a:xfrm>
          <a:prstGeom prst="rect">
            <a:avLst/>
          </a:prstGeom>
          <a:solidFill>
            <a:schemeClr val="tx1"/>
          </a:solidFill>
        </p:spPr>
        <p:txBody>
          <a:bodyPr wrap="square" rtlCol="0">
            <a:spAutoFit/>
          </a:bodyPr>
          <a:lstStyle/>
          <a:p>
            <a:pPr algn="ctr"/>
            <a:r>
              <a:rPr lang="en-US" sz="3600" dirty="0">
                <a:solidFill>
                  <a:schemeClr val="bg1"/>
                </a:solidFill>
              </a:rPr>
              <a:t>OR 4.0</a:t>
            </a:r>
          </a:p>
        </p:txBody>
      </p:sp>
    </p:spTree>
    <p:extLst>
      <p:ext uri="{BB962C8B-B14F-4D97-AF65-F5344CB8AC3E}">
        <p14:creationId xmlns:p14="http://schemas.microsoft.com/office/powerpoint/2010/main" val="157763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58505" y="1711605"/>
            <a:ext cx="3276802" cy="3276802"/>
          </a:xfrm>
          <a:prstGeom prst="rect">
            <a:avLst/>
          </a:prstGeom>
        </p:spPr>
      </p:pic>
      <p:sp>
        <p:nvSpPr>
          <p:cNvPr id="4" name="TextBox 3"/>
          <p:cNvSpPr txBox="1"/>
          <p:nvPr/>
        </p:nvSpPr>
        <p:spPr>
          <a:xfrm>
            <a:off x="3488695" y="3026841"/>
            <a:ext cx="4114268" cy="646331"/>
          </a:xfrm>
          <a:prstGeom prst="rect">
            <a:avLst/>
          </a:prstGeom>
          <a:noFill/>
        </p:spPr>
        <p:txBody>
          <a:bodyPr wrap="none" rtlCol="0">
            <a:spAutoFit/>
          </a:bodyPr>
          <a:lstStyle/>
          <a:p>
            <a:pPr algn="ctr"/>
            <a:r>
              <a:rPr lang="en-US" sz="3600" b="1" dirty="0">
                <a:solidFill>
                  <a:srgbClr val="00B050"/>
                </a:solidFill>
              </a:rPr>
              <a:t>LESS </a:t>
            </a:r>
            <a:r>
              <a:rPr lang="en-US" sz="3600" b="1" dirty="0"/>
              <a:t>DESATURATION</a:t>
            </a:r>
          </a:p>
        </p:txBody>
      </p:sp>
      <p:grpSp>
        <p:nvGrpSpPr>
          <p:cNvPr id="5" name="Group 4"/>
          <p:cNvGrpSpPr/>
          <p:nvPr/>
        </p:nvGrpSpPr>
        <p:grpSpPr>
          <a:xfrm>
            <a:off x="6259290" y="1589046"/>
            <a:ext cx="1789758" cy="1437794"/>
            <a:chOff x="7948602" y="546439"/>
            <a:chExt cx="3066665" cy="2004054"/>
          </a:xfrm>
        </p:grpSpPr>
        <p:pic>
          <p:nvPicPr>
            <p:cNvPr id="6" name="Picture 5"/>
            <p:cNvPicPr>
              <a:picLocks noChangeAspect="1"/>
            </p:cNvPicPr>
            <p:nvPr/>
          </p:nvPicPr>
          <p:blipFill>
            <a:blip r:embed="rId3"/>
            <a:stretch>
              <a:fillRect/>
            </a:stretch>
          </p:blipFill>
          <p:spPr>
            <a:xfrm>
              <a:off x="9170302" y="705528"/>
              <a:ext cx="1844965" cy="1844965"/>
            </a:xfrm>
            <a:prstGeom prst="rect">
              <a:avLst/>
            </a:prstGeom>
          </p:spPr>
        </p:pic>
        <p:sp>
          <p:nvSpPr>
            <p:cNvPr id="7" name="TextBox 6"/>
            <p:cNvSpPr txBox="1"/>
            <p:nvPr/>
          </p:nvSpPr>
          <p:spPr>
            <a:xfrm>
              <a:off x="9050832" y="1153234"/>
              <a:ext cx="841031" cy="1158276"/>
            </a:xfrm>
            <a:prstGeom prst="rect">
              <a:avLst/>
            </a:prstGeom>
            <a:noFill/>
          </p:spPr>
          <p:txBody>
            <a:bodyPr wrap="none" rtlCol="0">
              <a:spAutoFit/>
            </a:bodyPr>
            <a:lstStyle/>
            <a:p>
              <a:r>
                <a:rPr lang="en-US" sz="4800" b="1" dirty="0"/>
                <a:t>+</a:t>
              </a:r>
            </a:p>
          </p:txBody>
        </p:sp>
        <p:pic>
          <p:nvPicPr>
            <p:cNvPr id="8" name="Picture 7"/>
            <p:cNvPicPr>
              <a:picLocks noChangeAspect="1"/>
            </p:cNvPicPr>
            <p:nvPr/>
          </p:nvPicPr>
          <p:blipFill>
            <a:blip r:embed="rId4"/>
            <a:stretch>
              <a:fillRect/>
            </a:stretch>
          </p:blipFill>
          <p:spPr>
            <a:xfrm>
              <a:off x="7948602" y="546439"/>
              <a:ext cx="1102229" cy="2004054"/>
            </a:xfrm>
            <a:prstGeom prst="rect">
              <a:avLst/>
            </a:prstGeom>
          </p:spPr>
        </p:pic>
      </p:grpSp>
      <p:sp>
        <p:nvSpPr>
          <p:cNvPr id="9" name="TextBox 8"/>
          <p:cNvSpPr txBox="1"/>
          <p:nvPr/>
        </p:nvSpPr>
        <p:spPr>
          <a:xfrm flipH="1">
            <a:off x="8133874" y="2021840"/>
            <a:ext cx="1760222" cy="646331"/>
          </a:xfrm>
          <a:prstGeom prst="rect">
            <a:avLst/>
          </a:prstGeom>
          <a:solidFill>
            <a:schemeClr val="tx1"/>
          </a:solidFill>
        </p:spPr>
        <p:txBody>
          <a:bodyPr wrap="square" rtlCol="0">
            <a:spAutoFit/>
          </a:bodyPr>
          <a:lstStyle/>
          <a:p>
            <a:pPr algn="ctr"/>
            <a:r>
              <a:rPr lang="en-US" sz="3600" dirty="0">
                <a:solidFill>
                  <a:schemeClr val="bg1"/>
                </a:solidFill>
              </a:rPr>
              <a:t>OR 2.2</a:t>
            </a:r>
          </a:p>
        </p:txBody>
      </p:sp>
      <p:grpSp>
        <p:nvGrpSpPr>
          <p:cNvPr id="10" name="Group 9"/>
          <p:cNvGrpSpPr/>
          <p:nvPr/>
        </p:nvGrpSpPr>
        <p:grpSpPr>
          <a:xfrm>
            <a:off x="5936182" y="3673171"/>
            <a:ext cx="2050153" cy="1234762"/>
            <a:chOff x="2768805" y="754934"/>
            <a:chExt cx="2947194" cy="2014164"/>
          </a:xfrm>
        </p:grpSpPr>
        <p:pic>
          <p:nvPicPr>
            <p:cNvPr id="11" name="Picture 10"/>
            <p:cNvPicPr>
              <a:picLocks noChangeAspect="1"/>
            </p:cNvPicPr>
            <p:nvPr/>
          </p:nvPicPr>
          <p:blipFill>
            <a:blip r:embed="rId5"/>
            <a:stretch>
              <a:fillRect/>
            </a:stretch>
          </p:blipFill>
          <p:spPr>
            <a:xfrm>
              <a:off x="4613770" y="754934"/>
              <a:ext cx="1102229" cy="1996609"/>
            </a:xfrm>
            <a:prstGeom prst="rect">
              <a:avLst/>
            </a:prstGeom>
          </p:spPr>
        </p:pic>
        <p:pic>
          <p:nvPicPr>
            <p:cNvPr id="12" name="Picture 11"/>
            <p:cNvPicPr>
              <a:picLocks noChangeAspect="1"/>
            </p:cNvPicPr>
            <p:nvPr/>
          </p:nvPicPr>
          <p:blipFill>
            <a:blip r:embed="rId3"/>
            <a:stretch>
              <a:fillRect/>
            </a:stretch>
          </p:blipFill>
          <p:spPr>
            <a:xfrm>
              <a:off x="2768805" y="906578"/>
              <a:ext cx="1844965" cy="1844965"/>
            </a:xfrm>
            <a:prstGeom prst="rect">
              <a:avLst/>
            </a:prstGeom>
          </p:spPr>
        </p:pic>
        <p:sp>
          <p:nvSpPr>
            <p:cNvPr id="13" name="TextBox 12"/>
            <p:cNvSpPr txBox="1"/>
            <p:nvPr/>
          </p:nvSpPr>
          <p:spPr>
            <a:xfrm>
              <a:off x="4122930" y="1413562"/>
              <a:ext cx="705606" cy="1355536"/>
            </a:xfrm>
            <a:prstGeom prst="rect">
              <a:avLst/>
            </a:prstGeom>
            <a:noFill/>
          </p:spPr>
          <p:txBody>
            <a:bodyPr wrap="none" rtlCol="0">
              <a:spAutoFit/>
            </a:bodyPr>
            <a:lstStyle/>
            <a:p>
              <a:r>
                <a:rPr lang="en-US" sz="4800" b="1" dirty="0"/>
                <a:t>+</a:t>
              </a:r>
            </a:p>
          </p:txBody>
        </p:sp>
      </p:grpSp>
      <p:sp>
        <p:nvSpPr>
          <p:cNvPr id="14" name="TextBox 13"/>
          <p:cNvSpPr txBox="1"/>
          <p:nvPr/>
        </p:nvSpPr>
        <p:spPr>
          <a:xfrm flipH="1">
            <a:off x="8133874" y="3980460"/>
            <a:ext cx="1760222" cy="646331"/>
          </a:xfrm>
          <a:prstGeom prst="rect">
            <a:avLst/>
          </a:prstGeom>
          <a:solidFill>
            <a:schemeClr val="tx1"/>
          </a:solidFill>
        </p:spPr>
        <p:txBody>
          <a:bodyPr wrap="square" rtlCol="0">
            <a:spAutoFit/>
          </a:bodyPr>
          <a:lstStyle/>
          <a:p>
            <a:pPr algn="ctr"/>
            <a:r>
              <a:rPr lang="en-US" sz="3600" dirty="0">
                <a:solidFill>
                  <a:schemeClr val="bg1"/>
                </a:solidFill>
              </a:rPr>
              <a:t>OR 2.5</a:t>
            </a:r>
          </a:p>
        </p:txBody>
      </p:sp>
    </p:spTree>
    <p:extLst>
      <p:ext uri="{BB962C8B-B14F-4D97-AF65-F5344CB8AC3E}">
        <p14:creationId xmlns:p14="http://schemas.microsoft.com/office/powerpoint/2010/main" val="41161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58505" y="1711605"/>
            <a:ext cx="3276802" cy="3276802"/>
          </a:xfrm>
          <a:prstGeom prst="rect">
            <a:avLst/>
          </a:prstGeom>
        </p:spPr>
      </p:pic>
      <p:sp>
        <p:nvSpPr>
          <p:cNvPr id="3" name="TextBox 2"/>
          <p:cNvSpPr txBox="1"/>
          <p:nvPr/>
        </p:nvSpPr>
        <p:spPr>
          <a:xfrm>
            <a:off x="3658067" y="2996064"/>
            <a:ext cx="3545394" cy="646331"/>
          </a:xfrm>
          <a:prstGeom prst="rect">
            <a:avLst/>
          </a:prstGeom>
          <a:noFill/>
        </p:spPr>
        <p:txBody>
          <a:bodyPr wrap="none" rtlCol="0">
            <a:spAutoFit/>
          </a:bodyPr>
          <a:lstStyle/>
          <a:p>
            <a:r>
              <a:rPr lang="en-US" sz="3600" b="1" dirty="0">
                <a:solidFill>
                  <a:srgbClr val="00B050"/>
                </a:solidFill>
              </a:rPr>
              <a:t>MORE </a:t>
            </a:r>
            <a:r>
              <a:rPr lang="en-US" sz="3600" b="1" dirty="0"/>
              <a:t>VOMITING</a:t>
            </a:r>
          </a:p>
        </p:txBody>
      </p:sp>
      <p:pic>
        <p:nvPicPr>
          <p:cNvPr id="5" name="Picture 4"/>
          <p:cNvPicPr>
            <a:picLocks noChangeAspect="1"/>
          </p:cNvPicPr>
          <p:nvPr/>
        </p:nvPicPr>
        <p:blipFill>
          <a:blip r:embed="rId4"/>
          <a:stretch>
            <a:fillRect/>
          </a:stretch>
        </p:blipFill>
        <p:spPr>
          <a:xfrm>
            <a:off x="7508468" y="1003971"/>
            <a:ext cx="778397" cy="1415269"/>
          </a:xfrm>
          <a:prstGeom prst="rect">
            <a:avLst/>
          </a:prstGeom>
        </p:spPr>
      </p:pic>
      <p:grpSp>
        <p:nvGrpSpPr>
          <p:cNvPr id="6" name="Group 5"/>
          <p:cNvGrpSpPr/>
          <p:nvPr/>
        </p:nvGrpSpPr>
        <p:grpSpPr>
          <a:xfrm>
            <a:off x="7530500" y="2560209"/>
            <a:ext cx="1789758" cy="1437794"/>
            <a:chOff x="7948602" y="546439"/>
            <a:chExt cx="3066665" cy="2004054"/>
          </a:xfrm>
        </p:grpSpPr>
        <p:pic>
          <p:nvPicPr>
            <p:cNvPr id="7" name="Picture 6"/>
            <p:cNvPicPr>
              <a:picLocks noChangeAspect="1"/>
            </p:cNvPicPr>
            <p:nvPr/>
          </p:nvPicPr>
          <p:blipFill>
            <a:blip r:embed="rId3"/>
            <a:stretch>
              <a:fillRect/>
            </a:stretch>
          </p:blipFill>
          <p:spPr>
            <a:xfrm>
              <a:off x="9170302" y="705528"/>
              <a:ext cx="1844965" cy="1844965"/>
            </a:xfrm>
            <a:prstGeom prst="rect">
              <a:avLst/>
            </a:prstGeom>
          </p:spPr>
        </p:pic>
        <p:sp>
          <p:nvSpPr>
            <p:cNvPr id="8" name="TextBox 7"/>
            <p:cNvSpPr txBox="1"/>
            <p:nvPr/>
          </p:nvSpPr>
          <p:spPr>
            <a:xfrm>
              <a:off x="9050832" y="1153234"/>
              <a:ext cx="841031" cy="1158276"/>
            </a:xfrm>
            <a:prstGeom prst="rect">
              <a:avLst/>
            </a:prstGeom>
            <a:noFill/>
          </p:spPr>
          <p:txBody>
            <a:bodyPr wrap="none" rtlCol="0">
              <a:spAutoFit/>
            </a:bodyPr>
            <a:lstStyle/>
            <a:p>
              <a:r>
                <a:rPr lang="en-US" sz="4800" b="1" dirty="0"/>
                <a:t>+</a:t>
              </a:r>
            </a:p>
          </p:txBody>
        </p:sp>
        <p:pic>
          <p:nvPicPr>
            <p:cNvPr id="9" name="Picture 8"/>
            <p:cNvPicPr>
              <a:picLocks noChangeAspect="1"/>
            </p:cNvPicPr>
            <p:nvPr/>
          </p:nvPicPr>
          <p:blipFill>
            <a:blip r:embed="rId4"/>
            <a:stretch>
              <a:fillRect/>
            </a:stretch>
          </p:blipFill>
          <p:spPr>
            <a:xfrm>
              <a:off x="7948602" y="546439"/>
              <a:ext cx="1102229" cy="2004054"/>
            </a:xfrm>
            <a:prstGeom prst="rect">
              <a:avLst/>
            </a:prstGeom>
          </p:spPr>
        </p:pic>
      </p:grpSp>
      <p:grpSp>
        <p:nvGrpSpPr>
          <p:cNvPr id="10" name="Group 9"/>
          <p:cNvGrpSpPr/>
          <p:nvPr/>
        </p:nvGrpSpPr>
        <p:grpSpPr>
          <a:xfrm>
            <a:off x="7481548" y="4131976"/>
            <a:ext cx="1787582" cy="1345533"/>
            <a:chOff x="4818958" y="3500786"/>
            <a:chExt cx="1787582" cy="1345533"/>
          </a:xfrm>
        </p:grpSpPr>
        <p:pic>
          <p:nvPicPr>
            <p:cNvPr id="11" name="Picture 10"/>
            <p:cNvPicPr>
              <a:picLocks noChangeAspect="1"/>
            </p:cNvPicPr>
            <p:nvPr/>
          </p:nvPicPr>
          <p:blipFill>
            <a:blip r:embed="rId5"/>
            <a:stretch>
              <a:fillRect/>
            </a:stretch>
          </p:blipFill>
          <p:spPr>
            <a:xfrm>
              <a:off x="5875517" y="3500786"/>
              <a:ext cx="731023" cy="1304053"/>
            </a:xfrm>
            <a:prstGeom prst="rect">
              <a:avLst/>
            </a:prstGeom>
          </p:spPr>
        </p:pic>
        <p:pic>
          <p:nvPicPr>
            <p:cNvPr id="12" name="Picture 11"/>
            <p:cNvPicPr>
              <a:picLocks noChangeAspect="1"/>
            </p:cNvPicPr>
            <p:nvPr/>
          </p:nvPicPr>
          <p:blipFill>
            <a:blip r:embed="rId4"/>
            <a:stretch>
              <a:fillRect/>
            </a:stretch>
          </p:blipFill>
          <p:spPr>
            <a:xfrm>
              <a:off x="4818958" y="3537404"/>
              <a:ext cx="731023" cy="1308915"/>
            </a:xfrm>
            <a:prstGeom prst="rect">
              <a:avLst/>
            </a:prstGeom>
          </p:spPr>
        </p:pic>
        <p:sp>
          <p:nvSpPr>
            <p:cNvPr id="13" name="TextBox 12"/>
            <p:cNvSpPr txBox="1"/>
            <p:nvPr/>
          </p:nvSpPr>
          <p:spPr>
            <a:xfrm>
              <a:off x="5506109" y="3848115"/>
              <a:ext cx="490840" cy="830997"/>
            </a:xfrm>
            <a:prstGeom prst="rect">
              <a:avLst/>
            </a:prstGeom>
            <a:noFill/>
          </p:spPr>
          <p:txBody>
            <a:bodyPr wrap="none" rtlCol="0">
              <a:spAutoFit/>
            </a:bodyPr>
            <a:lstStyle/>
            <a:p>
              <a:r>
                <a:rPr lang="en-US" sz="4800" b="1" dirty="0"/>
                <a:t>+</a:t>
              </a:r>
            </a:p>
          </p:txBody>
        </p:sp>
      </p:grpSp>
    </p:spTree>
    <p:extLst>
      <p:ext uri="{BB962C8B-B14F-4D97-AF65-F5344CB8AC3E}">
        <p14:creationId xmlns:p14="http://schemas.microsoft.com/office/powerpoint/2010/main" val="9369816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161238-F852-C544-AC0F-FF74F8BF43CA}"/>
              </a:ext>
            </a:extLst>
          </p:cNvPr>
          <p:cNvPicPr>
            <a:picLocks noChangeAspect="1"/>
          </p:cNvPicPr>
          <p:nvPr/>
        </p:nvPicPr>
        <p:blipFill>
          <a:blip r:embed="rId3"/>
          <a:stretch>
            <a:fillRect/>
          </a:stretch>
        </p:blipFill>
        <p:spPr>
          <a:xfrm>
            <a:off x="1524000" y="2010055"/>
            <a:ext cx="3276802" cy="3276802"/>
          </a:xfrm>
          <a:prstGeom prst="rect">
            <a:avLst/>
          </a:prstGeom>
        </p:spPr>
      </p:pic>
      <p:sp>
        <p:nvSpPr>
          <p:cNvPr id="3" name="TextBox 2">
            <a:extLst>
              <a:ext uri="{FF2B5EF4-FFF2-40B4-BE49-F238E27FC236}">
                <a16:creationId xmlns:a16="http://schemas.microsoft.com/office/drawing/2014/main" id="{D51ADA3F-A953-F449-BE2B-29925424C013}"/>
              </a:ext>
            </a:extLst>
          </p:cNvPr>
          <p:cNvSpPr txBox="1"/>
          <p:nvPr/>
        </p:nvSpPr>
        <p:spPr>
          <a:xfrm>
            <a:off x="4023563" y="2322964"/>
            <a:ext cx="4059829" cy="646331"/>
          </a:xfrm>
          <a:prstGeom prst="rect">
            <a:avLst/>
          </a:prstGeom>
          <a:noFill/>
        </p:spPr>
        <p:txBody>
          <a:bodyPr wrap="none" rtlCol="0">
            <a:spAutoFit/>
          </a:bodyPr>
          <a:lstStyle/>
          <a:p>
            <a:r>
              <a:rPr lang="en-US" sz="3600" b="1" dirty="0">
                <a:solidFill>
                  <a:srgbClr val="00B050"/>
                </a:solidFill>
              </a:rPr>
              <a:t>USE </a:t>
            </a:r>
            <a:r>
              <a:rPr lang="en-US" sz="3600" b="1" dirty="0"/>
              <a:t>ONDANSETRON</a:t>
            </a:r>
          </a:p>
        </p:txBody>
      </p:sp>
      <p:sp>
        <p:nvSpPr>
          <p:cNvPr id="4" name="TextBox 3">
            <a:extLst>
              <a:ext uri="{FF2B5EF4-FFF2-40B4-BE49-F238E27FC236}">
                <a16:creationId xmlns:a16="http://schemas.microsoft.com/office/drawing/2014/main" id="{66B7572E-3E3A-2D46-BFB3-2C22ABDA14FD}"/>
              </a:ext>
            </a:extLst>
          </p:cNvPr>
          <p:cNvSpPr txBox="1"/>
          <p:nvPr/>
        </p:nvSpPr>
        <p:spPr>
          <a:xfrm>
            <a:off x="4878330" y="2995969"/>
            <a:ext cx="5210337" cy="1754326"/>
          </a:xfrm>
          <a:prstGeom prst="rect">
            <a:avLst/>
          </a:prstGeom>
          <a:noFill/>
        </p:spPr>
        <p:txBody>
          <a:bodyPr wrap="none" rtlCol="0">
            <a:spAutoFit/>
          </a:bodyPr>
          <a:lstStyle/>
          <a:p>
            <a:r>
              <a:rPr lang="en-US" sz="3600" dirty="0"/>
              <a:t>Kids &gt; 5 years</a:t>
            </a:r>
          </a:p>
          <a:p>
            <a:r>
              <a:rPr lang="en-US" sz="3600" dirty="0"/>
              <a:t>NNT 9 (13)</a:t>
            </a:r>
          </a:p>
          <a:p>
            <a:r>
              <a:rPr lang="en-US" sz="3600" dirty="0"/>
              <a:t>50% reduction across ages</a:t>
            </a:r>
          </a:p>
        </p:txBody>
      </p:sp>
    </p:spTree>
    <p:extLst>
      <p:ext uri="{BB962C8B-B14F-4D97-AF65-F5344CB8AC3E}">
        <p14:creationId xmlns:p14="http://schemas.microsoft.com/office/powerpoint/2010/main" val="30044512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2279796" y="1727633"/>
            <a:ext cx="7564437" cy="3149167"/>
          </a:xfrm>
          <a:prstGeom prst="rect">
            <a:avLst/>
          </a:prstGeom>
        </p:spPr>
        <p:txBody>
          <a:bodyPr anchor="ctr"/>
          <a:lstStyle>
            <a:lvl1pPr algn="l" defTabSz="457200" rtl="0" eaLnBrk="1" latinLnBrk="0" hangingPunct="1">
              <a:spcBef>
                <a:spcPct val="0"/>
              </a:spcBef>
              <a:buNone/>
              <a:defRPr sz="4400" b="1" kern="1200">
                <a:solidFill>
                  <a:srgbClr val="800000"/>
                </a:solidFill>
                <a:latin typeface="+mj-lt"/>
                <a:ea typeface="+mj-ea"/>
                <a:cs typeface="+mj-cs"/>
              </a:defRPr>
            </a:lvl1pPr>
          </a:lstStyle>
          <a:p>
            <a:pPr algn="ctr"/>
            <a:r>
              <a:rPr lang="en-US" dirty="0"/>
              <a:t>Summary</a:t>
            </a:r>
          </a:p>
        </p:txBody>
      </p:sp>
    </p:spTree>
    <p:extLst>
      <p:ext uri="{BB962C8B-B14F-4D97-AF65-F5344CB8AC3E}">
        <p14:creationId xmlns:p14="http://schemas.microsoft.com/office/powerpoint/2010/main" val="19436738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8F7C0-263A-FB48-8CCF-17312C7CF07A}"/>
              </a:ext>
            </a:extLst>
          </p:cNvPr>
          <p:cNvSpPr>
            <a:spLocks noGrp="1"/>
          </p:cNvSpPr>
          <p:nvPr>
            <p:ph type="title"/>
          </p:nvPr>
        </p:nvSpPr>
        <p:spPr/>
        <p:txBody>
          <a:bodyPr/>
          <a:lstStyle/>
          <a:p>
            <a:r>
              <a:rPr lang="en-US" dirty="0"/>
              <a:t>How to Mitigate Sedation Risk</a:t>
            </a:r>
            <a:br>
              <a:rPr lang="en-US" dirty="0"/>
            </a:br>
            <a:endParaRPr lang="en-US" dirty="0"/>
          </a:p>
        </p:txBody>
      </p:sp>
      <p:sp>
        <p:nvSpPr>
          <p:cNvPr id="3" name="Content Placeholder 2">
            <a:extLst>
              <a:ext uri="{FF2B5EF4-FFF2-40B4-BE49-F238E27FC236}">
                <a16:creationId xmlns:a16="http://schemas.microsoft.com/office/drawing/2014/main" id="{8D1C8042-7BE8-E24D-8045-57C64E0586AE}"/>
              </a:ext>
            </a:extLst>
          </p:cNvPr>
          <p:cNvSpPr>
            <a:spLocks noGrp="1"/>
          </p:cNvSpPr>
          <p:nvPr>
            <p:ph idx="1"/>
          </p:nvPr>
        </p:nvSpPr>
        <p:spPr/>
        <p:txBody>
          <a:bodyPr/>
          <a:lstStyle/>
          <a:p>
            <a:r>
              <a:rPr lang="en-US" dirty="0"/>
              <a:t>A focused and relevant pre-sedation assessment will best identify patients at risk</a:t>
            </a:r>
          </a:p>
          <a:p>
            <a:pPr lvl="1"/>
            <a:r>
              <a:rPr lang="en-US" dirty="0"/>
              <a:t>De-emphasize non-evidence-based questions </a:t>
            </a:r>
          </a:p>
          <a:p>
            <a:r>
              <a:rPr lang="en-US" dirty="0"/>
              <a:t>Consider the nature of the procedure</a:t>
            </a:r>
          </a:p>
          <a:p>
            <a:r>
              <a:rPr lang="en-US" dirty="0"/>
              <a:t>Choose medications wisely</a:t>
            </a:r>
          </a:p>
          <a:p>
            <a:pPr lvl="1"/>
            <a:r>
              <a:rPr lang="en-US" dirty="0"/>
              <a:t>Single agent sedation safest</a:t>
            </a:r>
          </a:p>
          <a:p>
            <a:pPr lvl="1"/>
            <a:r>
              <a:rPr lang="en-US" dirty="0"/>
              <a:t>Avoid drug stacking </a:t>
            </a:r>
          </a:p>
          <a:p>
            <a:endParaRPr lang="en-US" dirty="0"/>
          </a:p>
        </p:txBody>
      </p:sp>
    </p:spTree>
    <p:extLst>
      <p:ext uri="{BB962C8B-B14F-4D97-AF65-F5344CB8AC3E}">
        <p14:creationId xmlns:p14="http://schemas.microsoft.com/office/powerpoint/2010/main" val="154460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6A4763-2EAA-1C40-9C65-892B2608AD29}"/>
              </a:ext>
            </a:extLst>
          </p:cNvPr>
          <p:cNvSpPr/>
          <p:nvPr/>
        </p:nvSpPr>
        <p:spPr>
          <a:xfrm>
            <a:off x="0" y="1"/>
            <a:ext cx="12192000" cy="685799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53A833E-8CE5-4821-A6E3-D3704C2BFE31}"/>
              </a:ext>
            </a:extLst>
          </p:cNvPr>
          <p:cNvSpPr>
            <a:spLocks noGrp="1"/>
          </p:cNvSpPr>
          <p:nvPr>
            <p:ph type="title"/>
          </p:nvPr>
        </p:nvSpPr>
        <p:spPr>
          <a:xfrm>
            <a:off x="1811868" y="1238250"/>
            <a:ext cx="3177646" cy="2639483"/>
          </a:xfrm>
        </p:spPr>
        <p:txBody>
          <a:bodyPr/>
          <a:lstStyle/>
          <a:p>
            <a:pPr algn="r"/>
            <a:r>
              <a:rPr lang="en-US" sz="5200" dirty="0" err="1">
                <a:solidFill>
                  <a:schemeClr val="bg1"/>
                </a:solidFill>
              </a:rPr>
              <a:t>Marvelena</a:t>
            </a:r>
            <a:r>
              <a:rPr lang="en-US" sz="6000" dirty="0">
                <a:solidFill>
                  <a:schemeClr val="bg1"/>
                </a:solidFill>
              </a:rPr>
              <a:t> Rady</a:t>
            </a:r>
          </a:p>
        </p:txBody>
      </p:sp>
      <p:pic>
        <p:nvPicPr>
          <p:cNvPr id="3" name="Picture 2">
            <a:extLst>
              <a:ext uri="{FF2B5EF4-FFF2-40B4-BE49-F238E27FC236}">
                <a16:creationId xmlns:a16="http://schemas.microsoft.com/office/drawing/2014/main" id="{1D705625-DE19-0B49-992F-16F2E8B181A1}"/>
              </a:ext>
            </a:extLst>
          </p:cNvPr>
          <p:cNvPicPr>
            <a:picLocks noChangeAspect="1"/>
          </p:cNvPicPr>
          <p:nvPr/>
        </p:nvPicPr>
        <p:blipFill>
          <a:blip r:embed="rId3"/>
          <a:stretch>
            <a:fillRect/>
          </a:stretch>
        </p:blipFill>
        <p:spPr>
          <a:xfrm>
            <a:off x="4989514" y="508000"/>
            <a:ext cx="5105400" cy="5842000"/>
          </a:xfrm>
          <a:prstGeom prst="rect">
            <a:avLst/>
          </a:prstGeom>
        </p:spPr>
      </p:pic>
    </p:spTree>
    <p:extLst>
      <p:ext uri="{BB962C8B-B14F-4D97-AF65-F5344CB8AC3E}">
        <p14:creationId xmlns:p14="http://schemas.microsoft.com/office/powerpoint/2010/main" val="19019726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86101" y="182881"/>
            <a:ext cx="5158047" cy="6675120"/>
          </a:xfrm>
          <a:prstGeom prst="rect">
            <a:avLst/>
          </a:prstGeom>
        </p:spPr>
      </p:pic>
    </p:spTree>
    <p:extLst>
      <p:ext uri="{BB962C8B-B14F-4D97-AF65-F5344CB8AC3E}">
        <p14:creationId xmlns:p14="http://schemas.microsoft.com/office/powerpoint/2010/main" val="2107524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0" y="0"/>
            <a:ext cx="9144000" cy="5920740"/>
          </a:xfrm>
          <a:prstGeom prst="rect">
            <a:avLst/>
          </a:prstGeom>
        </p:spPr>
      </p:pic>
      <p:sp>
        <p:nvSpPr>
          <p:cNvPr id="4" name="TextBox 3"/>
          <p:cNvSpPr txBox="1"/>
          <p:nvPr/>
        </p:nvSpPr>
        <p:spPr>
          <a:xfrm>
            <a:off x="1995056" y="277090"/>
            <a:ext cx="2782813" cy="1323439"/>
          </a:xfrm>
          <a:prstGeom prst="rect">
            <a:avLst/>
          </a:prstGeom>
          <a:noFill/>
        </p:spPr>
        <p:txBody>
          <a:bodyPr wrap="none" rtlCol="0">
            <a:spAutoFit/>
          </a:bodyPr>
          <a:lstStyle/>
          <a:p>
            <a:r>
              <a:rPr lang="en-US" sz="2000" dirty="0"/>
              <a:t>95% of problems in </a:t>
            </a:r>
          </a:p>
          <a:p>
            <a:r>
              <a:rPr lang="en-US" sz="2000" dirty="0"/>
              <a:t>procedural sedation are</a:t>
            </a:r>
          </a:p>
          <a:p>
            <a:r>
              <a:rPr lang="en-US" sz="2000" b="1" dirty="0"/>
              <a:t>AIRWAY</a:t>
            </a:r>
            <a:r>
              <a:rPr lang="en-US" sz="2000" dirty="0"/>
              <a:t> and </a:t>
            </a:r>
            <a:r>
              <a:rPr lang="en-US" sz="2000" b="1" dirty="0"/>
              <a:t>BREATHING</a:t>
            </a:r>
          </a:p>
          <a:p>
            <a:r>
              <a:rPr lang="en-US" sz="2000" dirty="0"/>
              <a:t>related</a:t>
            </a:r>
          </a:p>
        </p:txBody>
      </p:sp>
      <p:sp>
        <p:nvSpPr>
          <p:cNvPr id="7" name="Left Arrow 6"/>
          <p:cNvSpPr/>
          <p:nvPr/>
        </p:nvSpPr>
        <p:spPr>
          <a:xfrm rot="18789256">
            <a:off x="8174183" y="2244436"/>
            <a:ext cx="1219200" cy="665019"/>
          </a:xfrm>
          <a:prstGeom prst="lef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783783" y="1427019"/>
            <a:ext cx="1425390" cy="646331"/>
          </a:xfrm>
          <a:prstGeom prst="rect">
            <a:avLst/>
          </a:prstGeom>
          <a:noFill/>
        </p:spPr>
        <p:txBody>
          <a:bodyPr wrap="none" rtlCol="0">
            <a:spAutoFit/>
          </a:bodyPr>
          <a:lstStyle/>
          <a:p>
            <a:r>
              <a:rPr lang="en-US" sz="3600" dirty="0"/>
              <a:t>BFF ❤️</a:t>
            </a:r>
          </a:p>
        </p:txBody>
      </p:sp>
    </p:spTree>
    <p:extLst>
      <p:ext uri="{BB962C8B-B14F-4D97-AF65-F5344CB8AC3E}">
        <p14:creationId xmlns:p14="http://schemas.microsoft.com/office/powerpoint/2010/main" val="185849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2E7C0-55F0-D848-BC3E-0642C050A482}"/>
              </a:ext>
            </a:extLst>
          </p:cNvPr>
          <p:cNvSpPr>
            <a:spLocks noGrp="1"/>
          </p:cNvSpPr>
          <p:nvPr>
            <p:ph type="title"/>
          </p:nvPr>
        </p:nvSpPr>
        <p:spPr/>
        <p:txBody>
          <a:bodyPr/>
          <a:lstStyle/>
          <a:p>
            <a:r>
              <a:rPr lang="en-US" dirty="0"/>
              <a:t>How to Mitigate Sedation Risk</a:t>
            </a:r>
            <a:br>
              <a:rPr lang="en-US" dirty="0"/>
            </a:br>
            <a:endParaRPr lang="en-US" dirty="0"/>
          </a:p>
        </p:txBody>
      </p:sp>
      <p:sp>
        <p:nvSpPr>
          <p:cNvPr id="3" name="Content Placeholder 2">
            <a:extLst>
              <a:ext uri="{FF2B5EF4-FFF2-40B4-BE49-F238E27FC236}">
                <a16:creationId xmlns:a16="http://schemas.microsoft.com/office/drawing/2014/main" id="{F0DBB228-BCF8-8047-B655-7B731302BD60}"/>
              </a:ext>
            </a:extLst>
          </p:cNvPr>
          <p:cNvSpPr>
            <a:spLocks noGrp="1"/>
          </p:cNvSpPr>
          <p:nvPr>
            <p:ph idx="1"/>
          </p:nvPr>
        </p:nvSpPr>
        <p:spPr/>
        <p:txBody>
          <a:bodyPr/>
          <a:lstStyle/>
          <a:p>
            <a:r>
              <a:rPr lang="en-US" dirty="0"/>
              <a:t>Be prepared to intervene and rescue when risk factors are present</a:t>
            </a:r>
          </a:p>
          <a:p>
            <a:pPr lvl="1"/>
            <a:r>
              <a:rPr lang="en-US" dirty="0"/>
              <a:t>ASA ≥ III</a:t>
            </a:r>
          </a:p>
          <a:p>
            <a:pPr lvl="1"/>
            <a:r>
              <a:rPr lang="en-US" dirty="0"/>
              <a:t>Abnormal airway</a:t>
            </a:r>
          </a:p>
          <a:p>
            <a:pPr lvl="1"/>
            <a:r>
              <a:rPr lang="en-US" dirty="0"/>
              <a:t>Extremes of age</a:t>
            </a:r>
          </a:p>
          <a:p>
            <a:pPr lvl="1"/>
            <a:r>
              <a:rPr lang="en-US" dirty="0"/>
              <a:t>Endoscopy/bronchoscopy</a:t>
            </a:r>
          </a:p>
          <a:p>
            <a:r>
              <a:rPr lang="en-US" dirty="0"/>
              <a:t>Consider deferring to anesthesia if too high risk for your team or setting</a:t>
            </a:r>
          </a:p>
          <a:p>
            <a:pPr marL="0" indent="0">
              <a:buNone/>
            </a:pPr>
            <a:endParaRPr lang="en-US" dirty="0"/>
          </a:p>
        </p:txBody>
      </p:sp>
    </p:spTree>
    <p:extLst>
      <p:ext uri="{BB962C8B-B14F-4D97-AF65-F5344CB8AC3E}">
        <p14:creationId xmlns:p14="http://schemas.microsoft.com/office/powerpoint/2010/main" val="7065613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35263" y="497151"/>
            <a:ext cx="6436446" cy="4042064"/>
            <a:chOff x="1211263" y="673100"/>
            <a:chExt cx="5710237" cy="3632200"/>
          </a:xfrm>
        </p:grpSpPr>
        <p:grpSp>
          <p:nvGrpSpPr>
            <p:cNvPr id="3" name="Group 58"/>
            <p:cNvGrpSpPr>
              <a:grpSpLocks/>
            </p:cNvGrpSpPr>
            <p:nvPr/>
          </p:nvGrpSpPr>
          <p:grpSpPr bwMode="auto">
            <a:xfrm>
              <a:off x="4062413" y="698500"/>
              <a:ext cx="2859087" cy="3594100"/>
              <a:chOff x="2559" y="440"/>
              <a:chExt cx="1801" cy="2264"/>
            </a:xfrm>
          </p:grpSpPr>
          <p:grpSp>
            <p:nvGrpSpPr>
              <p:cNvPr id="18" name="Group 56"/>
              <p:cNvGrpSpPr>
                <a:grpSpLocks/>
              </p:cNvGrpSpPr>
              <p:nvPr/>
            </p:nvGrpSpPr>
            <p:grpSpPr bwMode="auto">
              <a:xfrm>
                <a:off x="2559" y="440"/>
                <a:ext cx="1801" cy="2264"/>
                <a:chOff x="2559" y="440"/>
                <a:chExt cx="1801" cy="2264"/>
              </a:xfrm>
            </p:grpSpPr>
            <p:sp>
              <p:nvSpPr>
                <p:cNvPr id="20" name="Freeform 22"/>
                <p:cNvSpPr>
                  <a:spLocks/>
                </p:cNvSpPr>
                <p:nvPr/>
              </p:nvSpPr>
              <p:spPr bwMode="auto">
                <a:xfrm flipH="1">
                  <a:off x="4255" y="2553"/>
                  <a:ext cx="105" cy="151"/>
                </a:xfrm>
                <a:custGeom>
                  <a:avLst/>
                  <a:gdLst>
                    <a:gd name="T0" fmla="*/ 117 w 117"/>
                    <a:gd name="T1" fmla="*/ 156 h 162"/>
                    <a:gd name="T2" fmla="*/ 15 w 117"/>
                    <a:gd name="T3" fmla="*/ 151 h 162"/>
                    <a:gd name="T4" fmla="*/ 18 w 117"/>
                    <a:gd name="T5" fmla="*/ 105 h 162"/>
                    <a:gd name="T6" fmla="*/ 50 w 117"/>
                    <a:gd name="T7" fmla="*/ 65 h 162"/>
                    <a:gd name="T8" fmla="*/ 74 w 117"/>
                    <a:gd name="T9" fmla="*/ 31 h 162"/>
                    <a:gd name="T10" fmla="*/ 94 w 117"/>
                    <a:gd name="T11" fmla="*/ 0 h 162"/>
                  </a:gdLst>
                  <a:ahLst/>
                  <a:cxnLst>
                    <a:cxn ang="0">
                      <a:pos x="T0" y="T1"/>
                    </a:cxn>
                    <a:cxn ang="0">
                      <a:pos x="T2" y="T3"/>
                    </a:cxn>
                    <a:cxn ang="0">
                      <a:pos x="T4" y="T5"/>
                    </a:cxn>
                    <a:cxn ang="0">
                      <a:pos x="T6" y="T7"/>
                    </a:cxn>
                    <a:cxn ang="0">
                      <a:pos x="T8" y="T9"/>
                    </a:cxn>
                    <a:cxn ang="0">
                      <a:pos x="T10" y="T11"/>
                    </a:cxn>
                  </a:cxnLst>
                  <a:rect l="0" t="0" r="r" b="b"/>
                  <a:pathLst>
                    <a:path w="117" h="162">
                      <a:moveTo>
                        <a:pt x="117" y="156"/>
                      </a:moveTo>
                      <a:cubicBezTo>
                        <a:pt x="74" y="156"/>
                        <a:pt x="48" y="162"/>
                        <a:pt x="15" y="151"/>
                      </a:cubicBezTo>
                      <a:cubicBezTo>
                        <a:pt x="0" y="128"/>
                        <a:pt x="2" y="132"/>
                        <a:pt x="18" y="105"/>
                      </a:cubicBezTo>
                      <a:cubicBezTo>
                        <a:pt x="25" y="98"/>
                        <a:pt x="42" y="70"/>
                        <a:pt x="50" y="65"/>
                      </a:cubicBezTo>
                      <a:cubicBezTo>
                        <a:pt x="54" y="62"/>
                        <a:pt x="74" y="31"/>
                        <a:pt x="74" y="31"/>
                      </a:cubicBezTo>
                      <a:cubicBezTo>
                        <a:pt x="80" y="21"/>
                        <a:pt x="94" y="11"/>
                        <a:pt x="94" y="0"/>
                      </a:cubicBezTo>
                    </a:path>
                  </a:pathLst>
                </a:custGeom>
                <a:noFill/>
                <a:ln w="57150" cmpd="sng">
                  <a:solidFill>
                    <a:srgbClr val="FF0000"/>
                  </a:solidFill>
                  <a:round/>
                  <a:headEnd/>
                  <a:tailEnd/>
                </a:ln>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grpSp>
              <p:nvGrpSpPr>
                <p:cNvPr id="21" name="Group 47"/>
                <p:cNvGrpSpPr>
                  <a:grpSpLocks/>
                </p:cNvGrpSpPr>
                <p:nvPr/>
              </p:nvGrpSpPr>
              <p:grpSpPr bwMode="auto">
                <a:xfrm>
                  <a:off x="2559" y="440"/>
                  <a:ext cx="1746" cy="2260"/>
                  <a:chOff x="2559" y="440"/>
                  <a:chExt cx="1746" cy="2260"/>
                </a:xfrm>
              </p:grpSpPr>
              <p:sp>
                <p:nvSpPr>
                  <p:cNvPr id="22" name="Line 19"/>
                  <p:cNvSpPr>
                    <a:spLocks noChangeShapeType="1"/>
                  </p:cNvSpPr>
                  <p:nvPr/>
                </p:nvSpPr>
                <p:spPr bwMode="auto">
                  <a:xfrm>
                    <a:off x="3569" y="2700"/>
                    <a:ext cx="736"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 name="Line 20"/>
                  <p:cNvSpPr>
                    <a:spLocks noChangeShapeType="1"/>
                  </p:cNvSpPr>
                  <p:nvPr/>
                </p:nvSpPr>
                <p:spPr bwMode="auto">
                  <a:xfrm flipH="1" flipV="1">
                    <a:off x="2571" y="443"/>
                    <a:ext cx="0" cy="979"/>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 name="Line 21"/>
                  <p:cNvSpPr>
                    <a:spLocks noChangeShapeType="1"/>
                  </p:cNvSpPr>
                  <p:nvPr/>
                </p:nvSpPr>
                <p:spPr bwMode="auto">
                  <a:xfrm flipH="1" flipV="1">
                    <a:off x="2559" y="440"/>
                    <a:ext cx="1742" cy="2144"/>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5" name="Text Box 27"/>
                  <p:cNvSpPr txBox="1">
                    <a:spLocks noChangeArrowheads="1"/>
                  </p:cNvSpPr>
                  <p:nvPr/>
                </p:nvSpPr>
                <p:spPr bwMode="auto">
                  <a:xfrm rot="3036698" flipH="1">
                    <a:off x="3112" y="1639"/>
                    <a:ext cx="703" cy="155"/>
                  </a:xfrm>
                  <a:prstGeom prst="rect">
                    <a:avLst/>
                  </a:prstGeom>
                  <a:noFill/>
                  <a:ln w="57150">
                    <a:solidFill>
                      <a:srgbClr val="FF0000"/>
                    </a:solidFill>
                    <a:miter lim="800000"/>
                    <a:headEnd/>
                    <a:tailEnd/>
                  </a:ln>
                  <a:extLst>
                    <a:ext uri="{909E8E84-426E-40dd-AFC4-6F175D3DCCD1}">
                      <a14:hiddenFill xmlns="" xmlns:a14="http://schemas.microsoft.com/office/drawing/2010/main">
                        <a:solidFill>
                          <a:schemeClr val="accent1"/>
                        </a:solidFill>
                      </a14:hiddenFill>
                    </a:ext>
                  </a:extLst>
                </p:spPr>
                <p:txBody>
                  <a:bodyPr wrap="none">
                    <a:spAutoFit/>
                  </a:bodyPr>
                  <a:lstStyle/>
                  <a:p>
                    <a:r>
                      <a:rPr lang="en-US" sz="1200" dirty="0">
                        <a:ea typeface="ＭＳ Ｐゴシック" charset="0"/>
                        <a:cs typeface="ＭＳ Ｐゴシック" charset="0"/>
                      </a:rPr>
                      <a:t>THE PROCEDURE</a:t>
                    </a:r>
                  </a:p>
                </p:txBody>
              </p:sp>
            </p:grpSp>
          </p:grpSp>
          <p:sp>
            <p:nvSpPr>
              <p:cNvPr id="19" name="Arc 28"/>
              <p:cNvSpPr>
                <a:spLocks/>
              </p:cNvSpPr>
              <p:nvPr/>
            </p:nvSpPr>
            <p:spPr bwMode="auto">
              <a:xfrm rot="10787931" flipH="1">
                <a:off x="3012" y="2263"/>
                <a:ext cx="473" cy="197"/>
              </a:xfrm>
              <a:custGeom>
                <a:avLst/>
                <a:gdLst>
                  <a:gd name="G0" fmla="+- 8109 0 0"/>
                  <a:gd name="G1" fmla="+- 21600 0 0"/>
                  <a:gd name="G2" fmla="+- 21600 0 0"/>
                  <a:gd name="T0" fmla="*/ 0 w 29709"/>
                  <a:gd name="T1" fmla="*/ 1581 h 21600"/>
                  <a:gd name="T2" fmla="*/ 29709 w 29709"/>
                  <a:gd name="T3" fmla="*/ 21600 h 21600"/>
                  <a:gd name="T4" fmla="*/ 8109 w 29709"/>
                  <a:gd name="T5" fmla="*/ 21600 h 21600"/>
                </a:gdLst>
                <a:ahLst/>
                <a:cxnLst>
                  <a:cxn ang="0">
                    <a:pos x="T0" y="T1"/>
                  </a:cxn>
                  <a:cxn ang="0">
                    <a:pos x="T2" y="T3"/>
                  </a:cxn>
                  <a:cxn ang="0">
                    <a:pos x="T4" y="T5"/>
                  </a:cxn>
                </a:cxnLst>
                <a:rect l="0" t="0" r="r" b="b"/>
                <a:pathLst>
                  <a:path w="29709" h="21600" fill="none" extrusionOk="0">
                    <a:moveTo>
                      <a:pt x="-1" y="1580"/>
                    </a:moveTo>
                    <a:cubicBezTo>
                      <a:pt x="2575" y="536"/>
                      <a:pt x="5329" y="-1"/>
                      <a:pt x="8109" y="-1"/>
                    </a:cubicBezTo>
                    <a:cubicBezTo>
                      <a:pt x="20038" y="-1"/>
                      <a:pt x="29709" y="9670"/>
                      <a:pt x="29709" y="21600"/>
                    </a:cubicBezTo>
                  </a:path>
                  <a:path w="29709" h="21600" stroke="0" extrusionOk="0">
                    <a:moveTo>
                      <a:pt x="-1" y="1580"/>
                    </a:moveTo>
                    <a:cubicBezTo>
                      <a:pt x="2575" y="536"/>
                      <a:pt x="5329" y="-1"/>
                      <a:pt x="8109" y="-1"/>
                    </a:cubicBezTo>
                    <a:cubicBezTo>
                      <a:pt x="20038" y="-1"/>
                      <a:pt x="29709" y="9670"/>
                      <a:pt x="29709" y="21600"/>
                    </a:cubicBezTo>
                    <a:lnTo>
                      <a:pt x="8109" y="21600"/>
                    </a:lnTo>
                    <a:close/>
                  </a:path>
                </a:pathLst>
              </a:custGeom>
              <a:noFill/>
              <a:ln w="57150">
                <a:solidFill>
                  <a:srgbClr val="FF0000"/>
                </a:solidFill>
                <a:round/>
                <a:headEnd/>
                <a:tailEnd type="stealth" w="med" len="med"/>
              </a:ln>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grpSp>
        <p:grpSp>
          <p:nvGrpSpPr>
            <p:cNvPr id="4" name="Group 57"/>
            <p:cNvGrpSpPr>
              <a:grpSpLocks/>
            </p:cNvGrpSpPr>
            <p:nvPr/>
          </p:nvGrpSpPr>
          <p:grpSpPr bwMode="auto">
            <a:xfrm>
              <a:off x="1211263" y="673100"/>
              <a:ext cx="3119437" cy="3632200"/>
              <a:chOff x="763" y="424"/>
              <a:chExt cx="1965" cy="2288"/>
            </a:xfrm>
          </p:grpSpPr>
          <p:sp>
            <p:nvSpPr>
              <p:cNvPr id="10" name="Arc 40"/>
              <p:cNvSpPr>
                <a:spLocks/>
              </p:cNvSpPr>
              <p:nvPr/>
            </p:nvSpPr>
            <p:spPr bwMode="auto">
              <a:xfrm rot="1617988" flipH="1">
                <a:off x="2384" y="903"/>
                <a:ext cx="344" cy="18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rgbClr val="FF0000"/>
                </a:solidFill>
                <a:round/>
                <a:headEnd/>
                <a:tailEnd type="stealth" w="med" len="med"/>
              </a:ln>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grpSp>
            <p:nvGrpSpPr>
              <p:cNvPr id="11" name="Group 55"/>
              <p:cNvGrpSpPr>
                <a:grpSpLocks/>
              </p:cNvGrpSpPr>
              <p:nvPr/>
            </p:nvGrpSpPr>
            <p:grpSpPr bwMode="auto">
              <a:xfrm>
                <a:off x="763" y="424"/>
                <a:ext cx="1782" cy="2288"/>
                <a:chOff x="763" y="424"/>
                <a:chExt cx="1782" cy="2288"/>
              </a:xfrm>
            </p:grpSpPr>
            <p:sp>
              <p:nvSpPr>
                <p:cNvPr id="12" name="Line 31"/>
                <p:cNvSpPr>
                  <a:spLocks noChangeShapeType="1"/>
                </p:cNvSpPr>
                <p:nvPr/>
              </p:nvSpPr>
              <p:spPr bwMode="auto">
                <a:xfrm flipH="1">
                  <a:off x="818" y="2708"/>
                  <a:ext cx="725"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 name="Line 32"/>
                <p:cNvSpPr>
                  <a:spLocks noChangeShapeType="1"/>
                </p:cNvSpPr>
                <p:nvPr/>
              </p:nvSpPr>
              <p:spPr bwMode="auto">
                <a:xfrm flipV="1">
                  <a:off x="2544" y="424"/>
                  <a:ext cx="0" cy="997"/>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 name="Line 33"/>
                <p:cNvSpPr>
                  <a:spLocks noChangeShapeType="1"/>
                </p:cNvSpPr>
                <p:nvPr/>
              </p:nvSpPr>
              <p:spPr bwMode="auto">
                <a:xfrm flipV="1">
                  <a:off x="822" y="438"/>
                  <a:ext cx="1723" cy="2153"/>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 name="Freeform 34"/>
                <p:cNvSpPr>
                  <a:spLocks/>
                </p:cNvSpPr>
                <p:nvPr/>
              </p:nvSpPr>
              <p:spPr bwMode="auto">
                <a:xfrm>
                  <a:off x="763" y="2560"/>
                  <a:ext cx="105" cy="152"/>
                </a:xfrm>
                <a:custGeom>
                  <a:avLst/>
                  <a:gdLst>
                    <a:gd name="T0" fmla="*/ 117 w 117"/>
                    <a:gd name="T1" fmla="*/ 156 h 162"/>
                    <a:gd name="T2" fmla="*/ 15 w 117"/>
                    <a:gd name="T3" fmla="*/ 151 h 162"/>
                    <a:gd name="T4" fmla="*/ 18 w 117"/>
                    <a:gd name="T5" fmla="*/ 105 h 162"/>
                    <a:gd name="T6" fmla="*/ 50 w 117"/>
                    <a:gd name="T7" fmla="*/ 65 h 162"/>
                    <a:gd name="T8" fmla="*/ 74 w 117"/>
                    <a:gd name="T9" fmla="*/ 31 h 162"/>
                    <a:gd name="T10" fmla="*/ 94 w 117"/>
                    <a:gd name="T11" fmla="*/ 0 h 162"/>
                  </a:gdLst>
                  <a:ahLst/>
                  <a:cxnLst>
                    <a:cxn ang="0">
                      <a:pos x="T0" y="T1"/>
                    </a:cxn>
                    <a:cxn ang="0">
                      <a:pos x="T2" y="T3"/>
                    </a:cxn>
                    <a:cxn ang="0">
                      <a:pos x="T4" y="T5"/>
                    </a:cxn>
                    <a:cxn ang="0">
                      <a:pos x="T6" y="T7"/>
                    </a:cxn>
                    <a:cxn ang="0">
                      <a:pos x="T8" y="T9"/>
                    </a:cxn>
                    <a:cxn ang="0">
                      <a:pos x="T10" y="T11"/>
                    </a:cxn>
                  </a:cxnLst>
                  <a:rect l="0" t="0" r="r" b="b"/>
                  <a:pathLst>
                    <a:path w="117" h="162">
                      <a:moveTo>
                        <a:pt x="117" y="156"/>
                      </a:moveTo>
                      <a:cubicBezTo>
                        <a:pt x="74" y="156"/>
                        <a:pt x="48" y="162"/>
                        <a:pt x="15" y="151"/>
                      </a:cubicBezTo>
                      <a:cubicBezTo>
                        <a:pt x="0" y="128"/>
                        <a:pt x="2" y="132"/>
                        <a:pt x="18" y="105"/>
                      </a:cubicBezTo>
                      <a:cubicBezTo>
                        <a:pt x="25" y="98"/>
                        <a:pt x="42" y="70"/>
                        <a:pt x="50" y="65"/>
                      </a:cubicBezTo>
                      <a:cubicBezTo>
                        <a:pt x="54" y="62"/>
                        <a:pt x="74" y="31"/>
                        <a:pt x="74" y="31"/>
                      </a:cubicBezTo>
                      <a:cubicBezTo>
                        <a:pt x="80" y="21"/>
                        <a:pt x="94" y="11"/>
                        <a:pt x="94" y="0"/>
                      </a:cubicBezTo>
                    </a:path>
                  </a:pathLst>
                </a:custGeom>
                <a:noFill/>
                <a:ln w="57150" cmpd="sng">
                  <a:solidFill>
                    <a:srgbClr val="FF0000"/>
                  </a:solidFill>
                  <a:round/>
                  <a:headEnd/>
                  <a:tailEnd/>
                </a:ln>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16" name="Text Box 39"/>
                <p:cNvSpPr txBox="1">
                  <a:spLocks noChangeArrowheads="1"/>
                </p:cNvSpPr>
                <p:nvPr/>
              </p:nvSpPr>
              <p:spPr bwMode="auto">
                <a:xfrm rot="18563302">
                  <a:off x="1393" y="1598"/>
                  <a:ext cx="599" cy="155"/>
                </a:xfrm>
                <a:prstGeom prst="rect">
                  <a:avLst/>
                </a:prstGeom>
                <a:noFill/>
                <a:ln w="57150">
                  <a:solidFill>
                    <a:srgbClr val="FF0000"/>
                  </a:solidFill>
                  <a:miter lim="800000"/>
                  <a:headEnd/>
                  <a:tailEnd/>
                </a:ln>
                <a:extLst>
                  <a:ext uri="{909E8E84-426E-40dd-AFC4-6F175D3DCCD1}">
                    <a14:hiddenFill xmlns="" xmlns:a14="http://schemas.microsoft.com/office/drawing/2010/main">
                      <a:solidFill>
                        <a:schemeClr val="accent1"/>
                      </a:solidFill>
                    </a14:hiddenFill>
                  </a:ext>
                </a:extLst>
              </p:spPr>
              <p:txBody>
                <a:bodyPr wrap="none">
                  <a:spAutoFit/>
                </a:bodyPr>
                <a:lstStyle/>
                <a:p>
                  <a:r>
                    <a:rPr lang="en-US" sz="1200" dirty="0">
                      <a:ea typeface="ＭＳ Ｐゴシック" charset="0"/>
                      <a:cs typeface="ＭＳ Ｐゴシック" charset="0"/>
                    </a:rPr>
                    <a:t>THE SEDATIVE</a:t>
                  </a:r>
                </a:p>
              </p:txBody>
            </p:sp>
            <p:sp>
              <p:nvSpPr>
                <p:cNvPr id="17" name="Arc 41"/>
                <p:cNvSpPr>
                  <a:spLocks/>
                </p:cNvSpPr>
                <p:nvPr/>
              </p:nvSpPr>
              <p:spPr bwMode="auto">
                <a:xfrm rot="-10787931">
                  <a:off x="1641" y="2252"/>
                  <a:ext cx="466" cy="198"/>
                </a:xfrm>
                <a:custGeom>
                  <a:avLst/>
                  <a:gdLst>
                    <a:gd name="G0" fmla="+- 7678 0 0"/>
                    <a:gd name="G1" fmla="+- 21600 0 0"/>
                    <a:gd name="G2" fmla="+- 21600 0 0"/>
                    <a:gd name="T0" fmla="*/ 0 w 29278"/>
                    <a:gd name="T1" fmla="*/ 1411 h 21600"/>
                    <a:gd name="T2" fmla="*/ 29278 w 29278"/>
                    <a:gd name="T3" fmla="*/ 21600 h 21600"/>
                    <a:gd name="T4" fmla="*/ 7678 w 29278"/>
                    <a:gd name="T5" fmla="*/ 21600 h 21600"/>
                  </a:gdLst>
                  <a:ahLst/>
                  <a:cxnLst>
                    <a:cxn ang="0">
                      <a:pos x="T0" y="T1"/>
                    </a:cxn>
                    <a:cxn ang="0">
                      <a:pos x="T2" y="T3"/>
                    </a:cxn>
                    <a:cxn ang="0">
                      <a:pos x="T4" y="T5"/>
                    </a:cxn>
                  </a:cxnLst>
                  <a:rect l="0" t="0" r="r" b="b"/>
                  <a:pathLst>
                    <a:path w="29278" h="21600" fill="none" extrusionOk="0">
                      <a:moveTo>
                        <a:pt x="-1" y="1410"/>
                      </a:moveTo>
                      <a:cubicBezTo>
                        <a:pt x="2452" y="478"/>
                        <a:pt x="5054" y="-1"/>
                        <a:pt x="7678" y="-1"/>
                      </a:cubicBezTo>
                      <a:cubicBezTo>
                        <a:pt x="19607" y="-1"/>
                        <a:pt x="29278" y="9670"/>
                        <a:pt x="29278" y="21600"/>
                      </a:cubicBezTo>
                    </a:path>
                    <a:path w="29278" h="21600" stroke="0" extrusionOk="0">
                      <a:moveTo>
                        <a:pt x="-1" y="1410"/>
                      </a:moveTo>
                      <a:cubicBezTo>
                        <a:pt x="2452" y="478"/>
                        <a:pt x="5054" y="-1"/>
                        <a:pt x="7678" y="-1"/>
                      </a:cubicBezTo>
                      <a:cubicBezTo>
                        <a:pt x="19607" y="-1"/>
                        <a:pt x="29278" y="9670"/>
                        <a:pt x="29278" y="21600"/>
                      </a:cubicBezTo>
                      <a:lnTo>
                        <a:pt x="7678" y="21600"/>
                      </a:lnTo>
                      <a:close/>
                    </a:path>
                  </a:pathLst>
                </a:custGeom>
                <a:noFill/>
                <a:ln w="57150">
                  <a:solidFill>
                    <a:srgbClr val="FF0000"/>
                  </a:solidFill>
                  <a:round/>
                  <a:headEnd/>
                  <a:tailEnd type="stealth" w="med" len="med"/>
                </a:ln>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grpSp>
        </p:grpSp>
        <p:grpSp>
          <p:nvGrpSpPr>
            <p:cNvPr id="5" name="Group 54"/>
            <p:cNvGrpSpPr>
              <a:grpSpLocks/>
            </p:cNvGrpSpPr>
            <p:nvPr/>
          </p:nvGrpSpPr>
          <p:grpSpPr bwMode="auto">
            <a:xfrm>
              <a:off x="2489200" y="2201863"/>
              <a:ext cx="3184525" cy="2100262"/>
              <a:chOff x="1568" y="1387"/>
              <a:chExt cx="2006" cy="1323"/>
            </a:xfrm>
          </p:grpSpPr>
          <p:sp>
            <p:nvSpPr>
              <p:cNvPr id="6" name="Line 44"/>
              <p:cNvSpPr>
                <a:spLocks noChangeShapeType="1"/>
              </p:cNvSpPr>
              <p:nvPr/>
            </p:nvSpPr>
            <p:spPr bwMode="auto">
              <a:xfrm flipH="1">
                <a:off x="1568" y="1387"/>
                <a:ext cx="992" cy="1312"/>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 name="Text Box 4"/>
              <p:cNvSpPr txBox="1">
                <a:spLocks noChangeArrowheads="1"/>
              </p:cNvSpPr>
              <p:nvPr/>
            </p:nvSpPr>
            <p:spPr bwMode="auto">
              <a:xfrm>
                <a:off x="2110" y="2331"/>
                <a:ext cx="619" cy="174"/>
              </a:xfrm>
              <a:prstGeom prst="rect">
                <a:avLst/>
              </a:prstGeom>
              <a:noFill/>
              <a:ln w="57150">
                <a:solidFill>
                  <a:srgbClr val="FF0000"/>
                </a:solidFill>
                <a:miter lim="800000"/>
                <a:headEnd/>
                <a:tailEnd/>
              </a:ln>
              <a:extLst>
                <a:ext uri="{909E8E84-426E-40dd-AFC4-6F175D3DCCD1}">
                  <a14:hiddenFill xmlns="" xmlns:a14="http://schemas.microsoft.com/office/drawing/2010/main">
                    <a:solidFill>
                      <a:schemeClr val="accent1"/>
                    </a:solidFill>
                  </a14:hiddenFill>
                </a:ext>
              </a:extLst>
            </p:spPr>
            <p:txBody>
              <a:bodyPr wrap="none">
                <a:spAutoFit/>
              </a:bodyPr>
              <a:lstStyle/>
              <a:p>
                <a:r>
                  <a:rPr lang="en-US" sz="1400">
                    <a:ea typeface="ＭＳ Ｐゴシック" charset="0"/>
                    <a:cs typeface="ＭＳ Ｐゴシック" charset="0"/>
                  </a:rPr>
                  <a:t>THE PATIENT</a:t>
                </a:r>
              </a:p>
            </p:txBody>
          </p:sp>
          <p:sp>
            <p:nvSpPr>
              <p:cNvPr id="8" name="Line 45"/>
              <p:cNvSpPr>
                <a:spLocks noChangeShapeType="1"/>
              </p:cNvSpPr>
              <p:nvPr/>
            </p:nvSpPr>
            <p:spPr bwMode="auto">
              <a:xfrm>
                <a:off x="2582" y="1387"/>
                <a:ext cx="992" cy="1312"/>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 name="Line 46"/>
              <p:cNvSpPr>
                <a:spLocks noChangeShapeType="1"/>
              </p:cNvSpPr>
              <p:nvPr/>
            </p:nvSpPr>
            <p:spPr bwMode="auto">
              <a:xfrm>
                <a:off x="1579" y="2710"/>
                <a:ext cx="1984"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26" name="Group 25"/>
          <p:cNvGrpSpPr/>
          <p:nvPr/>
        </p:nvGrpSpPr>
        <p:grpSpPr>
          <a:xfrm>
            <a:off x="6953040" y="4640815"/>
            <a:ext cx="1993834" cy="825500"/>
            <a:chOff x="5003800" y="4406900"/>
            <a:chExt cx="1851025" cy="825500"/>
          </a:xfrm>
        </p:grpSpPr>
        <p:sp>
          <p:nvSpPr>
            <p:cNvPr id="27" name="Rectangle 7"/>
            <p:cNvSpPr>
              <a:spLocks noChangeArrowheads="1"/>
            </p:cNvSpPr>
            <p:nvPr/>
          </p:nvSpPr>
          <p:spPr bwMode="auto">
            <a:xfrm>
              <a:off x="5003800" y="4406900"/>
              <a:ext cx="1851025" cy="825500"/>
            </a:xfrm>
            <a:prstGeom prst="rect">
              <a:avLst/>
            </a:prstGeom>
            <a:noFill/>
            <a:ln w="38100">
              <a:solidFill>
                <a:srgbClr val="0000FF"/>
              </a:solidFill>
              <a:miter lim="800000"/>
              <a:headEnd/>
              <a:tailEnd/>
            </a:ln>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28" name="Text Box 8"/>
            <p:cNvSpPr txBox="1">
              <a:spLocks noChangeArrowheads="1"/>
            </p:cNvSpPr>
            <p:nvPr/>
          </p:nvSpPr>
          <p:spPr bwMode="auto">
            <a:xfrm>
              <a:off x="5159154" y="4679950"/>
              <a:ext cx="1282818" cy="307777"/>
            </a:xfrm>
            <a:prstGeom prst="rect">
              <a:avLst/>
            </a:prstGeom>
            <a:noFill/>
            <a:ln w="38100">
              <a:solidFill>
                <a:srgbClr val="0000FF"/>
              </a:solidFill>
              <a:miter lim="800000"/>
              <a:headEnd/>
              <a:tailEnd/>
            </a:ln>
            <a:extLst>
              <a:ext uri="{909E8E84-426E-40dd-AFC4-6F175D3DCCD1}">
                <a14:hiddenFill xmlns="" xmlns:a14="http://schemas.microsoft.com/office/drawing/2010/main">
                  <a:solidFill>
                    <a:schemeClr val="accent1"/>
                  </a:solidFill>
                </a14:hiddenFill>
              </a:ext>
            </a:extLst>
          </p:spPr>
          <p:txBody>
            <a:bodyPr wrap="none">
              <a:spAutoFit/>
            </a:bodyPr>
            <a:lstStyle/>
            <a:p>
              <a:r>
                <a:rPr lang="en-US" sz="1400" dirty="0">
                  <a:ea typeface="ＭＳ Ｐゴシック" charset="0"/>
                  <a:cs typeface="ＭＳ Ｐゴシック" charset="0"/>
                </a:rPr>
                <a:t>THE STRUCTURE</a:t>
              </a:r>
              <a:endParaRPr lang="en-US" sz="1200" dirty="0">
                <a:ea typeface="ＭＳ Ｐゴシック" charset="0"/>
                <a:cs typeface="ＭＳ Ｐゴシック" charset="0"/>
              </a:endParaRPr>
            </a:p>
          </p:txBody>
        </p:sp>
      </p:grpSp>
      <p:grpSp>
        <p:nvGrpSpPr>
          <p:cNvPr id="29" name="Group 28"/>
          <p:cNvGrpSpPr/>
          <p:nvPr/>
        </p:nvGrpSpPr>
        <p:grpSpPr>
          <a:xfrm>
            <a:off x="4937257" y="4640815"/>
            <a:ext cx="1821743" cy="825500"/>
            <a:chOff x="3162300" y="4406900"/>
            <a:chExt cx="1778000" cy="825500"/>
          </a:xfrm>
        </p:grpSpPr>
        <p:sp>
          <p:nvSpPr>
            <p:cNvPr id="30" name="Rectangle 10"/>
            <p:cNvSpPr>
              <a:spLocks noChangeArrowheads="1"/>
            </p:cNvSpPr>
            <p:nvPr/>
          </p:nvSpPr>
          <p:spPr bwMode="auto">
            <a:xfrm>
              <a:off x="3162300" y="4406900"/>
              <a:ext cx="1778000" cy="825500"/>
            </a:xfrm>
            <a:prstGeom prst="rect">
              <a:avLst/>
            </a:prstGeom>
            <a:noFill/>
            <a:ln w="38100">
              <a:solidFill>
                <a:srgbClr val="0000FF"/>
              </a:solidFill>
              <a:miter lim="800000"/>
              <a:headEnd/>
              <a:tailEnd/>
            </a:ln>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31" name="Text Box 11"/>
            <p:cNvSpPr txBox="1">
              <a:spLocks noChangeArrowheads="1"/>
            </p:cNvSpPr>
            <p:nvPr/>
          </p:nvSpPr>
          <p:spPr bwMode="auto">
            <a:xfrm>
              <a:off x="3552825" y="4679950"/>
              <a:ext cx="923062" cy="307777"/>
            </a:xfrm>
            <a:prstGeom prst="rect">
              <a:avLst/>
            </a:prstGeom>
            <a:noFill/>
            <a:ln w="38100" cmpd="sng">
              <a:solidFill>
                <a:srgbClr val="0000FF"/>
              </a:solidFill>
              <a:miter lim="800000"/>
              <a:headEnd/>
              <a:tailEnd/>
            </a:ln>
            <a:extLst>
              <a:ext uri="{909E8E84-426E-40dd-AFC4-6F175D3DCCD1}">
                <a14:hiddenFill xmlns="" xmlns:a14="http://schemas.microsoft.com/office/drawing/2010/main">
                  <a:solidFill>
                    <a:schemeClr val="accent1"/>
                  </a:solidFill>
                </a14:hiddenFill>
              </a:ext>
            </a:extLst>
          </p:spPr>
          <p:txBody>
            <a:bodyPr wrap="none">
              <a:spAutoFit/>
            </a:bodyPr>
            <a:lstStyle/>
            <a:p>
              <a:r>
                <a:rPr lang="en-US" sz="1400">
                  <a:ea typeface="ＭＳ Ｐゴシック" charset="0"/>
                  <a:cs typeface="ＭＳ Ｐゴシック" charset="0"/>
                </a:rPr>
                <a:t>THE TEAM</a:t>
              </a:r>
              <a:endParaRPr lang="en-US" sz="1200">
                <a:ea typeface="ＭＳ Ｐゴシック" charset="0"/>
                <a:cs typeface="ＭＳ Ｐゴシック" charset="0"/>
              </a:endParaRPr>
            </a:p>
          </p:txBody>
        </p:sp>
      </p:grpSp>
      <p:grpSp>
        <p:nvGrpSpPr>
          <p:cNvPr id="35" name="Group 34"/>
          <p:cNvGrpSpPr/>
          <p:nvPr/>
        </p:nvGrpSpPr>
        <p:grpSpPr>
          <a:xfrm>
            <a:off x="2741613" y="4532866"/>
            <a:ext cx="6430096" cy="1041400"/>
            <a:chOff x="1219200" y="4305300"/>
            <a:chExt cx="5727700" cy="1041400"/>
          </a:xfrm>
        </p:grpSpPr>
        <p:grpSp>
          <p:nvGrpSpPr>
            <p:cNvPr id="36" name="Group 35"/>
            <p:cNvGrpSpPr/>
            <p:nvPr/>
          </p:nvGrpSpPr>
          <p:grpSpPr>
            <a:xfrm>
              <a:off x="1308100" y="4406900"/>
              <a:ext cx="1778000" cy="825500"/>
              <a:chOff x="1308100" y="4406900"/>
              <a:chExt cx="1778000" cy="825500"/>
            </a:xfrm>
          </p:grpSpPr>
          <p:sp>
            <p:nvSpPr>
              <p:cNvPr id="40" name="Rectangle 13"/>
              <p:cNvSpPr>
                <a:spLocks noChangeArrowheads="1"/>
              </p:cNvSpPr>
              <p:nvPr/>
            </p:nvSpPr>
            <p:spPr bwMode="auto">
              <a:xfrm>
                <a:off x="1308100" y="4406900"/>
                <a:ext cx="1778000" cy="825500"/>
              </a:xfrm>
              <a:prstGeom prst="rect">
                <a:avLst/>
              </a:prstGeom>
              <a:noFill/>
              <a:ln w="38100">
                <a:solidFill>
                  <a:srgbClr val="0000FF"/>
                </a:solidFill>
                <a:miter lim="800000"/>
                <a:headEnd/>
                <a:tailEnd/>
              </a:ln>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41" name="Text Box 14"/>
              <p:cNvSpPr txBox="1">
                <a:spLocks noChangeArrowheads="1"/>
              </p:cNvSpPr>
              <p:nvPr/>
            </p:nvSpPr>
            <p:spPr bwMode="auto">
              <a:xfrm>
                <a:off x="1584325" y="4679950"/>
                <a:ext cx="1011979" cy="307777"/>
              </a:xfrm>
              <a:prstGeom prst="rect">
                <a:avLst/>
              </a:prstGeom>
              <a:noFill/>
              <a:ln w="38100">
                <a:solidFill>
                  <a:srgbClr val="0000FF"/>
                </a:solidFill>
                <a:miter lim="800000"/>
                <a:headEnd/>
                <a:tailEnd/>
              </a:ln>
              <a:extLst>
                <a:ext uri="{909E8E84-426E-40dd-AFC4-6F175D3DCCD1}">
                  <a14:hiddenFill xmlns="" xmlns:a14="http://schemas.microsoft.com/office/drawing/2010/main">
                    <a:solidFill>
                      <a:schemeClr val="accent1"/>
                    </a:solidFill>
                  </a14:hiddenFill>
                </a:ext>
              </a:extLst>
            </p:spPr>
            <p:txBody>
              <a:bodyPr wrap="none">
                <a:spAutoFit/>
              </a:bodyPr>
              <a:lstStyle/>
              <a:p>
                <a:r>
                  <a:rPr lang="en-US" sz="1400" dirty="0">
                    <a:ea typeface="ＭＳ Ｐゴシック" charset="0"/>
                    <a:cs typeface="ＭＳ Ｐゴシック" charset="0"/>
                  </a:rPr>
                  <a:t>THE SETTING</a:t>
                </a:r>
                <a:endParaRPr lang="en-US" sz="1200" dirty="0">
                  <a:ea typeface="ＭＳ Ｐゴシック" charset="0"/>
                  <a:cs typeface="ＭＳ Ｐゴシック" charset="0"/>
                </a:endParaRPr>
              </a:p>
            </p:txBody>
          </p:sp>
        </p:grpSp>
        <p:grpSp>
          <p:nvGrpSpPr>
            <p:cNvPr id="37" name="Group 36"/>
            <p:cNvGrpSpPr/>
            <p:nvPr/>
          </p:nvGrpSpPr>
          <p:grpSpPr>
            <a:xfrm>
              <a:off x="1219200" y="4305300"/>
              <a:ext cx="5727700" cy="1041400"/>
              <a:chOff x="1219200" y="4305300"/>
              <a:chExt cx="5727700" cy="1041400"/>
            </a:xfrm>
          </p:grpSpPr>
          <p:sp>
            <p:nvSpPr>
              <p:cNvPr id="38" name="Rectangle 5"/>
              <p:cNvSpPr>
                <a:spLocks noChangeArrowheads="1"/>
              </p:cNvSpPr>
              <p:nvPr/>
            </p:nvSpPr>
            <p:spPr bwMode="auto">
              <a:xfrm>
                <a:off x="1219200" y="4305300"/>
                <a:ext cx="5727700" cy="1041400"/>
              </a:xfrm>
              <a:prstGeom prst="rect">
                <a:avLst/>
              </a:prstGeom>
              <a:noFill/>
              <a:ln w="57150">
                <a:solidFill>
                  <a:schemeClr val="tx1"/>
                </a:solidFill>
                <a:miter lim="800000"/>
                <a:headEnd/>
                <a:tailEnd/>
              </a:ln>
              <a:extLst>
                <a:ext uri="{909E8E84-426E-40dd-AFC4-6F175D3DCCD1}">
                  <a14:hiddenFill xmlns="" xmlns:a14="http://schemas.microsoft.com/office/drawing/2010/main">
                    <a:solidFill>
                      <a:schemeClr val="bg1"/>
                    </a:solidFill>
                  </a14:hiddenFill>
                </a:ext>
              </a:extLst>
            </p:spPr>
            <p:txBody>
              <a:bodyPr wrap="none" anchor="ctr"/>
              <a:lstStyle/>
              <a:p>
                <a:endParaRPr lang="en-US"/>
              </a:p>
            </p:txBody>
          </p:sp>
          <p:cxnSp>
            <p:nvCxnSpPr>
              <p:cNvPr id="39" name="Straight Connector 38"/>
              <p:cNvCxnSpPr/>
              <p:nvPr/>
            </p:nvCxnSpPr>
            <p:spPr>
              <a:xfrm flipV="1">
                <a:off x="1232633" y="4305300"/>
                <a:ext cx="5714267" cy="4252"/>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sp>
        <p:nvSpPr>
          <p:cNvPr id="42" name="Text Box 16"/>
          <p:cNvSpPr txBox="1">
            <a:spLocks noChangeArrowheads="1"/>
          </p:cNvSpPr>
          <p:nvPr/>
        </p:nvSpPr>
        <p:spPr bwMode="auto">
          <a:xfrm>
            <a:off x="3393439" y="5725237"/>
            <a:ext cx="6968537"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r>
              <a:rPr lang="en-US" dirty="0">
                <a:ea typeface="ＭＳ Ｐゴシック" charset="0"/>
                <a:cs typeface="ＭＳ Ｐゴシック" charset="0"/>
              </a:rPr>
              <a:t>PERFORMING  SAFE  AND  EFFECTIVE  SEDATION</a:t>
            </a:r>
          </a:p>
        </p:txBody>
      </p:sp>
    </p:spTree>
    <p:extLst>
      <p:ext uri="{BB962C8B-B14F-4D97-AF65-F5344CB8AC3E}">
        <p14:creationId xmlns:p14="http://schemas.microsoft.com/office/powerpoint/2010/main" val="641159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Illustration of a series of happy images">
            <a:extLst>
              <a:ext uri="{FF2B5EF4-FFF2-40B4-BE49-F238E27FC236}">
                <a16:creationId xmlns:a16="http://schemas.microsoft.com/office/drawing/2014/main" id="{3A2DCCC9-46F5-B44C-996D-281563DFB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67" y="-191386"/>
            <a:ext cx="11364433" cy="7576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698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1F20F7-60C2-7049-93DA-13CBE7187D8C}"/>
              </a:ext>
            </a:extLst>
          </p:cNvPr>
          <p:cNvSpPr/>
          <p:nvPr/>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D7537A5-320B-804A-B5C1-15834252E492}"/>
              </a:ext>
            </a:extLst>
          </p:cNvPr>
          <p:cNvPicPr>
            <a:picLocks noChangeAspect="1"/>
          </p:cNvPicPr>
          <p:nvPr/>
        </p:nvPicPr>
        <p:blipFill>
          <a:blip r:embed="rId3"/>
          <a:stretch>
            <a:fillRect/>
          </a:stretch>
        </p:blipFill>
        <p:spPr>
          <a:xfrm>
            <a:off x="5075085" y="1238249"/>
            <a:ext cx="5621439" cy="4039108"/>
          </a:xfrm>
          <a:prstGeom prst="rect">
            <a:avLst/>
          </a:prstGeom>
        </p:spPr>
      </p:pic>
      <p:sp>
        <p:nvSpPr>
          <p:cNvPr id="10" name="Title 1">
            <a:extLst>
              <a:ext uri="{FF2B5EF4-FFF2-40B4-BE49-F238E27FC236}">
                <a16:creationId xmlns:a16="http://schemas.microsoft.com/office/drawing/2014/main" id="{E740AEF8-F009-E443-A11B-42BE16EC3A56}"/>
              </a:ext>
            </a:extLst>
          </p:cNvPr>
          <p:cNvSpPr txBox="1">
            <a:spLocks/>
          </p:cNvSpPr>
          <p:nvPr/>
        </p:nvSpPr>
        <p:spPr>
          <a:xfrm>
            <a:off x="1811868" y="1238250"/>
            <a:ext cx="3177646" cy="2639483"/>
          </a:xfrm>
          <a:prstGeom prst="rect">
            <a:avLst/>
          </a:prstGeom>
        </p:spPr>
        <p:txBody>
          <a:bodyPr anchor="b"/>
          <a:lstStyle>
            <a:lvl1pPr algn="l" defTabSz="457200" rtl="0" eaLnBrk="1" latinLnBrk="0" hangingPunct="1">
              <a:spcBef>
                <a:spcPct val="0"/>
              </a:spcBef>
              <a:buNone/>
              <a:defRPr sz="4400" b="1" kern="1200">
                <a:solidFill>
                  <a:srgbClr val="800000"/>
                </a:solidFill>
                <a:latin typeface="+mj-lt"/>
                <a:ea typeface="+mj-ea"/>
                <a:cs typeface="+mj-cs"/>
              </a:defRPr>
            </a:lvl1pPr>
          </a:lstStyle>
          <a:p>
            <a:pPr algn="r"/>
            <a:r>
              <a:rPr lang="en-US" sz="5200" dirty="0">
                <a:solidFill>
                  <a:schemeClr val="bg1"/>
                </a:solidFill>
              </a:rPr>
              <a:t>Daisy-Lynn</a:t>
            </a:r>
          </a:p>
          <a:p>
            <a:pPr algn="r"/>
            <a:r>
              <a:rPr lang="en-US" sz="6000" dirty="0">
                <a:solidFill>
                  <a:schemeClr val="bg1"/>
                </a:solidFill>
              </a:rPr>
              <a:t>Torres</a:t>
            </a:r>
          </a:p>
        </p:txBody>
      </p:sp>
    </p:spTree>
    <p:extLst>
      <p:ext uri="{BB962C8B-B14F-4D97-AF65-F5344CB8AC3E}">
        <p14:creationId xmlns:p14="http://schemas.microsoft.com/office/powerpoint/2010/main" val="4229794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3DEFC5-3417-9345-9E61-9908B2DB2692}"/>
              </a:ext>
            </a:extLst>
          </p:cNvPr>
          <p:cNvSpPr/>
          <p:nvPr/>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C2F38E3-788F-BD49-B5DA-A5BCB28189EC}"/>
              </a:ext>
            </a:extLst>
          </p:cNvPr>
          <p:cNvSpPr txBox="1">
            <a:spLocks/>
          </p:cNvSpPr>
          <p:nvPr/>
        </p:nvSpPr>
        <p:spPr>
          <a:xfrm>
            <a:off x="1811868" y="1238250"/>
            <a:ext cx="3177646" cy="2639483"/>
          </a:xfrm>
          <a:prstGeom prst="rect">
            <a:avLst/>
          </a:prstGeom>
        </p:spPr>
        <p:txBody>
          <a:bodyPr anchor="b"/>
          <a:lstStyle>
            <a:lvl1pPr algn="l" defTabSz="457200" rtl="0" eaLnBrk="1" latinLnBrk="0" hangingPunct="1">
              <a:spcBef>
                <a:spcPct val="0"/>
              </a:spcBef>
              <a:buNone/>
              <a:defRPr sz="4400" b="1" kern="1200">
                <a:solidFill>
                  <a:srgbClr val="800000"/>
                </a:solidFill>
                <a:latin typeface="+mj-lt"/>
                <a:ea typeface="+mj-ea"/>
                <a:cs typeface="+mj-cs"/>
              </a:defRPr>
            </a:lvl1pPr>
          </a:lstStyle>
          <a:p>
            <a:pPr algn="r"/>
            <a:r>
              <a:rPr lang="en-US" sz="5200" dirty="0">
                <a:solidFill>
                  <a:schemeClr val="bg1"/>
                </a:solidFill>
              </a:rPr>
              <a:t>Ly Tri</a:t>
            </a:r>
          </a:p>
          <a:p>
            <a:pPr algn="r"/>
            <a:r>
              <a:rPr lang="en-US" sz="6000" dirty="0">
                <a:solidFill>
                  <a:schemeClr val="bg1"/>
                </a:solidFill>
              </a:rPr>
              <a:t>Dung</a:t>
            </a:r>
          </a:p>
        </p:txBody>
      </p:sp>
      <p:pic>
        <p:nvPicPr>
          <p:cNvPr id="5" name="Picture 4">
            <a:extLst>
              <a:ext uri="{FF2B5EF4-FFF2-40B4-BE49-F238E27FC236}">
                <a16:creationId xmlns:a16="http://schemas.microsoft.com/office/drawing/2014/main" id="{C5009B29-5CB6-CC47-86A2-0E2F588CF4F3}"/>
              </a:ext>
            </a:extLst>
          </p:cNvPr>
          <p:cNvPicPr>
            <a:picLocks noChangeAspect="1"/>
          </p:cNvPicPr>
          <p:nvPr/>
        </p:nvPicPr>
        <p:blipFill>
          <a:blip r:embed="rId3"/>
          <a:stretch>
            <a:fillRect/>
          </a:stretch>
        </p:blipFill>
        <p:spPr>
          <a:xfrm>
            <a:off x="4989514" y="1089613"/>
            <a:ext cx="5678486" cy="4258865"/>
          </a:xfrm>
          <a:prstGeom prst="rect">
            <a:avLst/>
          </a:prstGeom>
        </p:spPr>
      </p:pic>
    </p:spTree>
    <p:extLst>
      <p:ext uri="{BB962C8B-B14F-4D97-AF65-F5344CB8AC3E}">
        <p14:creationId xmlns:p14="http://schemas.microsoft.com/office/powerpoint/2010/main" val="94391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C8393B-E351-0147-933C-1463AED22053}"/>
              </a:ext>
            </a:extLst>
          </p:cNvPr>
          <p:cNvSpPr/>
          <p:nvPr/>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3B5343F-CE8D-5043-8929-69CE272BF4AD}"/>
              </a:ext>
            </a:extLst>
          </p:cNvPr>
          <p:cNvSpPr txBox="1">
            <a:spLocks/>
          </p:cNvSpPr>
          <p:nvPr/>
        </p:nvSpPr>
        <p:spPr>
          <a:xfrm>
            <a:off x="1811868" y="1238250"/>
            <a:ext cx="3177646" cy="2639483"/>
          </a:xfrm>
          <a:prstGeom prst="rect">
            <a:avLst/>
          </a:prstGeom>
        </p:spPr>
        <p:txBody>
          <a:bodyPr anchor="b"/>
          <a:lstStyle>
            <a:lvl1pPr algn="l" defTabSz="457200" rtl="0" eaLnBrk="1" latinLnBrk="0" hangingPunct="1">
              <a:spcBef>
                <a:spcPct val="0"/>
              </a:spcBef>
              <a:buNone/>
              <a:defRPr sz="4400" b="1" kern="1200">
                <a:solidFill>
                  <a:srgbClr val="800000"/>
                </a:solidFill>
                <a:latin typeface="+mj-lt"/>
                <a:ea typeface="+mj-ea"/>
                <a:cs typeface="+mj-cs"/>
              </a:defRPr>
            </a:lvl1pPr>
          </a:lstStyle>
          <a:p>
            <a:pPr algn="r"/>
            <a:r>
              <a:rPr lang="en-US" sz="5200" dirty="0">
                <a:solidFill>
                  <a:schemeClr val="bg1"/>
                </a:solidFill>
              </a:rPr>
              <a:t>Finlay</a:t>
            </a:r>
          </a:p>
          <a:p>
            <a:pPr algn="r"/>
            <a:r>
              <a:rPr lang="en-US" sz="6000" dirty="0">
                <a:solidFill>
                  <a:schemeClr val="bg1"/>
                </a:solidFill>
              </a:rPr>
              <a:t>Boyle</a:t>
            </a:r>
          </a:p>
        </p:txBody>
      </p:sp>
      <p:pic>
        <p:nvPicPr>
          <p:cNvPr id="5" name="Picture 4">
            <a:extLst>
              <a:ext uri="{FF2B5EF4-FFF2-40B4-BE49-F238E27FC236}">
                <a16:creationId xmlns:a16="http://schemas.microsoft.com/office/drawing/2014/main" id="{25ABC375-3001-2046-A21B-52FEEA6470BC}"/>
              </a:ext>
            </a:extLst>
          </p:cNvPr>
          <p:cNvPicPr>
            <a:picLocks noChangeAspect="1"/>
          </p:cNvPicPr>
          <p:nvPr/>
        </p:nvPicPr>
        <p:blipFill>
          <a:blip r:embed="rId3"/>
          <a:stretch>
            <a:fillRect/>
          </a:stretch>
        </p:blipFill>
        <p:spPr>
          <a:xfrm>
            <a:off x="5149946" y="677037"/>
            <a:ext cx="5503926" cy="5503926"/>
          </a:xfrm>
          <a:prstGeom prst="rect">
            <a:avLst/>
          </a:prstGeom>
        </p:spPr>
      </p:pic>
    </p:spTree>
    <p:extLst>
      <p:ext uri="{BB962C8B-B14F-4D97-AF65-F5344CB8AC3E}">
        <p14:creationId xmlns:p14="http://schemas.microsoft.com/office/powerpoint/2010/main" val="37105475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8166</TotalTime>
  <Words>3471</Words>
  <Application>Microsoft Macintosh PowerPoint</Application>
  <PresentationFormat>Widescreen</PresentationFormat>
  <Paragraphs>376</Paragraphs>
  <Slides>64</Slides>
  <Notes>53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64</vt:i4>
      </vt:variant>
    </vt:vector>
  </HeadingPairs>
  <TitlesOfParts>
    <vt:vector size="67" baseType="lpstr">
      <vt:lpstr>Arial</vt:lpstr>
      <vt:lpstr>Calibri</vt:lpstr>
      <vt:lpstr>Office Theme</vt:lpstr>
      <vt:lpstr>Risk Factors and Adverse Events in Pediatric Procedural Sedation</vt:lpstr>
      <vt:lpstr>Disclosure Information</vt:lpstr>
      <vt:lpstr>PowerPoint Presentation</vt:lpstr>
      <vt:lpstr>PowerPoint Presentation</vt:lpstr>
      <vt:lpstr>PowerPoint Presentation</vt:lpstr>
      <vt:lpstr>Marvelena Rady</vt:lpstr>
      <vt:lpstr>PowerPoint Presentation</vt:lpstr>
      <vt:lpstr>PowerPoint Presentation</vt:lpstr>
      <vt:lpstr>PowerPoint Presentation</vt:lpstr>
      <vt:lpstr>PowerPoint Presentation</vt:lpstr>
      <vt:lpstr>PowerPoint Presentation</vt:lpstr>
      <vt:lpstr>Objectives</vt:lpstr>
      <vt:lpstr>PowerPoint Presentation</vt:lpstr>
      <vt:lpstr>PowerPoint Presentation</vt:lpstr>
      <vt:lpstr>PATIENT CHARACTERISTICS the pre-sedation assessment</vt:lpstr>
      <vt:lpstr>PowerPoint Presentation</vt:lpstr>
      <vt:lpstr>PowerPoint Presentation</vt:lpstr>
      <vt:lpstr>Srinivasan Pediatrics 2012</vt:lpstr>
      <vt:lpstr>Srinivasan Pediatrics 2012 </vt:lpstr>
      <vt:lpstr>Grunwell PEC 2014 </vt:lpstr>
      <vt:lpstr>Beach Anesthesiology 2016 </vt:lpstr>
      <vt:lpstr>PowerPoint Presentation</vt:lpstr>
      <vt:lpstr>Mallory Pediatrics 2017 </vt:lpstr>
      <vt:lpstr>Mallory Pediatrics 2017  </vt:lpstr>
      <vt:lpstr>Mallory Pediatrics 2017  </vt:lpstr>
      <vt:lpstr>PowerPoint Presentation</vt:lpstr>
      <vt:lpstr>PowerPoint Presentation</vt:lpstr>
      <vt:lpstr>PowerPoint Presentation</vt:lpstr>
      <vt:lpstr>Scherrer Pediatr Anesth 2015</vt:lpstr>
      <vt:lpstr>Scherrer Pediatr Anesth 2015 </vt:lpstr>
      <vt:lpstr>Scherrer Pediatr Anesth 2015 </vt:lpstr>
      <vt:lpstr>Scherrer Pediatr Anesth 2015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Bhatt Acad Emerg Med 2019</vt:lpstr>
      <vt:lpstr>Oxygen Desaturation</vt:lpstr>
      <vt:lpstr>Vomiting</vt:lpstr>
      <vt:lpstr>Positive Pressure Ventilation</vt:lpstr>
      <vt:lpstr>Targeted Risk Assessment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Mitigate Sedation Risk </vt:lpstr>
      <vt:lpstr>PowerPoint Presentation</vt:lpstr>
      <vt:lpstr>PowerPoint Presentation</vt:lpstr>
      <vt:lpstr>How to Mitigate Sedation Risk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Procedural Sedation: Pediatric Emergency Medicine</dc:title>
  <dc:creator>Maala Bhatt</dc:creator>
  <cp:lastModifiedBy>Maala Bhatt</cp:lastModifiedBy>
  <cp:revision>21</cp:revision>
  <cp:lastPrinted>2022-01-28T20:27:52Z</cp:lastPrinted>
  <dcterms:created xsi:type="dcterms:W3CDTF">2022-01-25T21:47:54Z</dcterms:created>
  <dcterms:modified xsi:type="dcterms:W3CDTF">2022-09-05T17:44:08Z</dcterms:modified>
</cp:coreProperties>
</file>