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76" r:id="rId4"/>
  </p:sldMasterIdLst>
  <p:notesMasterIdLst>
    <p:notesMasterId r:id="rId31"/>
  </p:notesMasterIdLst>
  <p:handoutMasterIdLst>
    <p:handoutMasterId r:id="rId32"/>
  </p:handoutMasterIdLst>
  <p:sldIdLst>
    <p:sldId id="268" r:id="rId5"/>
    <p:sldId id="380" r:id="rId6"/>
    <p:sldId id="352" r:id="rId7"/>
    <p:sldId id="351" r:id="rId8"/>
    <p:sldId id="346" r:id="rId9"/>
    <p:sldId id="357" r:id="rId10"/>
    <p:sldId id="358" r:id="rId11"/>
    <p:sldId id="359" r:id="rId12"/>
    <p:sldId id="349" r:id="rId13"/>
    <p:sldId id="360" r:id="rId14"/>
    <p:sldId id="350" r:id="rId15"/>
    <p:sldId id="353" r:id="rId16"/>
    <p:sldId id="354" r:id="rId17"/>
    <p:sldId id="355" r:id="rId18"/>
    <p:sldId id="356" r:id="rId19"/>
    <p:sldId id="375" r:id="rId20"/>
    <p:sldId id="376" r:id="rId21"/>
    <p:sldId id="362" r:id="rId22"/>
    <p:sldId id="377" r:id="rId23"/>
    <p:sldId id="365" r:id="rId24"/>
    <p:sldId id="373" r:id="rId25"/>
    <p:sldId id="363" r:id="rId26"/>
    <p:sldId id="369" r:id="rId27"/>
    <p:sldId id="379" r:id="rId28"/>
    <p:sldId id="374" r:id="rId29"/>
    <p:sldId id="368" r:id="rId30"/>
  </p:sldIdLst>
  <p:sldSz cx="9144000" cy="5143500" type="screen16x9"/>
  <p:notesSz cx="6669088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C2074"/>
    <a:srgbClr val="182075"/>
    <a:srgbClr val="0D1F74"/>
    <a:srgbClr val="C1C7DC"/>
    <a:srgbClr val="86D2EE"/>
    <a:srgbClr val="515151"/>
    <a:srgbClr val="C0DFE2"/>
    <a:srgbClr val="A5DEEB"/>
    <a:srgbClr val="7EC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2" autoAdjust="0"/>
    <p:restoredTop sz="79186" autoAdjust="0"/>
  </p:normalViewPr>
  <p:slideViewPr>
    <p:cSldViewPr snapToGrid="0" snapToObjects="1">
      <p:cViewPr varScale="1">
        <p:scale>
          <a:sx n="78" d="100"/>
          <a:sy n="78" d="100"/>
        </p:scale>
        <p:origin x="1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30056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11515" y="4715153"/>
            <a:ext cx="444451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854932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err="1"/>
              <a:t>Also</a:t>
            </a:r>
            <a:r>
              <a:rPr lang="nl-NL" sz="1200" dirty="0"/>
              <a:t> on </a:t>
            </a:r>
            <a:r>
              <a:rPr lang="nl-NL" sz="1200" dirty="0" err="1"/>
              <a:t>behalf</a:t>
            </a:r>
            <a:r>
              <a:rPr lang="nl-NL" sz="1200" dirty="0"/>
              <a:t> of </a:t>
            </a:r>
            <a:r>
              <a:rPr lang="nl-NL" sz="1200" dirty="0" err="1"/>
              <a:t>my</a:t>
            </a:r>
            <a:r>
              <a:rPr lang="nl-NL" sz="1200" baseline="0" dirty="0"/>
              <a:t> </a:t>
            </a:r>
            <a:r>
              <a:rPr lang="nl-NL" sz="1200" baseline="0" dirty="0" err="1"/>
              <a:t>colleague</a:t>
            </a:r>
            <a:r>
              <a:rPr lang="nl-NL" sz="1200" baseline="0" dirty="0"/>
              <a:t> </a:t>
            </a:r>
            <a:r>
              <a:rPr lang="nl-NL" sz="1200" baseline="0" dirty="0" err="1"/>
              <a:t>Henkdrik</a:t>
            </a:r>
            <a:r>
              <a:rPr lang="nl-NL" sz="1200" baseline="0" dirty="0"/>
              <a:t> Jan I want </a:t>
            </a:r>
            <a:r>
              <a:rPr lang="nl-NL" sz="1200" baseline="0" dirty="0" err="1"/>
              <a:t>to</a:t>
            </a:r>
            <a:r>
              <a:rPr lang="nl-NL" sz="1200" baseline="0" dirty="0"/>
              <a:t> </a:t>
            </a:r>
            <a:r>
              <a:rPr lang="nl-NL" sz="1200" baseline="0" dirty="0" err="1"/>
              <a:t>welcome</a:t>
            </a:r>
            <a:r>
              <a:rPr lang="nl-NL" sz="1200" baseline="0" dirty="0"/>
              <a:t> </a:t>
            </a:r>
            <a:r>
              <a:rPr lang="nl-NL" sz="1200" baseline="0" dirty="0" err="1"/>
              <a:t>you</a:t>
            </a:r>
            <a:r>
              <a:rPr lang="nl-NL" sz="1200" baseline="0" dirty="0"/>
              <a:t> </a:t>
            </a:r>
            <a:r>
              <a:rPr lang="nl-NL" sz="1200" baseline="0" dirty="0" err="1"/>
              <a:t>to</a:t>
            </a:r>
            <a:r>
              <a:rPr lang="nl-NL" sz="1200" baseline="0" dirty="0"/>
              <a:t> </a:t>
            </a:r>
            <a:r>
              <a:rPr lang="nl-NL" sz="1200" baseline="0" dirty="0" err="1"/>
              <a:t>this</a:t>
            </a:r>
            <a:r>
              <a:rPr lang="nl-NL" sz="1200" baseline="0" dirty="0"/>
              <a:t> workshop </a:t>
            </a:r>
            <a:r>
              <a:rPr lang="nl-NL" sz="1200" dirty="0"/>
              <a:t>: </a:t>
            </a:r>
            <a:r>
              <a:rPr lang="nl-NL" sz="1200" dirty="0" err="1"/>
              <a:t>Keeping</a:t>
            </a:r>
            <a:r>
              <a:rPr lang="nl-NL" sz="1200" dirty="0"/>
              <a:t> </a:t>
            </a:r>
            <a:r>
              <a:rPr lang="nl-NL" sz="1200" dirty="0" err="1"/>
              <a:t>nitrous</a:t>
            </a:r>
            <a:r>
              <a:rPr lang="nl-NL" sz="1200" baseline="0" dirty="0"/>
              <a:t> oxide safe </a:t>
            </a:r>
            <a:r>
              <a:rPr lang="nl-NL" sz="1200" baseline="0" dirty="0" err="1"/>
              <a:t>for</a:t>
            </a:r>
            <a:r>
              <a:rPr lang="nl-NL" sz="1200" baseline="0" dirty="0"/>
              <a:t> </a:t>
            </a:r>
            <a:r>
              <a:rPr lang="nl-NL" sz="1200" baseline="0" dirty="0" err="1"/>
              <a:t>all</a:t>
            </a:r>
            <a:r>
              <a:rPr lang="nl-NL" sz="1200" baseline="0" dirty="0"/>
              <a:t>. </a:t>
            </a:r>
          </a:p>
          <a:p>
            <a:endParaRPr lang="nl-NL" sz="1200" baseline="0" dirty="0"/>
          </a:p>
          <a:p>
            <a:r>
              <a:rPr lang="nl-NL" sz="1200" dirty="0"/>
              <a:t>My name is Zita Kolder, I </a:t>
            </a:r>
            <a:r>
              <a:rPr lang="nl-NL" sz="1200" dirty="0" err="1"/>
              <a:t>work</a:t>
            </a:r>
            <a:r>
              <a:rPr lang="nl-NL" sz="1200" dirty="0"/>
              <a:t> as </a:t>
            </a:r>
            <a:r>
              <a:rPr lang="nl-NL" sz="1200" dirty="0" err="1"/>
              <a:t>an</a:t>
            </a:r>
            <a:r>
              <a:rPr lang="nl-NL" sz="1200" dirty="0"/>
              <a:t> </a:t>
            </a:r>
            <a:r>
              <a:rPr lang="nl-NL" sz="1200" dirty="0" err="1"/>
              <a:t>occupational</a:t>
            </a:r>
            <a:r>
              <a:rPr lang="nl-NL" sz="1200" dirty="0"/>
              <a:t> </a:t>
            </a:r>
            <a:r>
              <a:rPr lang="nl-NL" sz="1200" dirty="0" err="1"/>
              <a:t>hygienist</a:t>
            </a:r>
            <a:r>
              <a:rPr lang="nl-NL" sz="1200" dirty="0"/>
              <a:t> at </a:t>
            </a:r>
            <a:r>
              <a:rPr lang="nl-NL" sz="1200" dirty="0" err="1"/>
              <a:t>the</a:t>
            </a:r>
            <a:r>
              <a:rPr lang="nl-NL" sz="1200" dirty="0"/>
              <a:t> Health </a:t>
            </a:r>
            <a:r>
              <a:rPr lang="nl-NL" sz="1200" dirty="0" err="1"/>
              <a:t>and</a:t>
            </a:r>
            <a:r>
              <a:rPr lang="nl-NL" sz="1200" dirty="0"/>
              <a:t> Safety </a:t>
            </a:r>
            <a:r>
              <a:rPr lang="nl-NL" sz="1200" dirty="0" err="1"/>
              <a:t>department</a:t>
            </a:r>
            <a:r>
              <a:rPr lang="nl-NL" sz="1200" dirty="0"/>
              <a:t> of</a:t>
            </a:r>
            <a:r>
              <a:rPr lang="nl-NL" sz="1200" baseline="0" dirty="0"/>
              <a:t> </a:t>
            </a:r>
            <a:r>
              <a:rPr lang="nl-NL" sz="1200" baseline="0" dirty="0" err="1"/>
              <a:t>the</a:t>
            </a:r>
            <a:r>
              <a:rPr lang="nl-NL" sz="1200" baseline="0" dirty="0"/>
              <a:t> Erasmus MC  </a:t>
            </a:r>
            <a:r>
              <a:rPr lang="nl-NL" sz="1200" baseline="0" dirty="0" err="1"/>
              <a:t>Medical</a:t>
            </a:r>
            <a:r>
              <a:rPr lang="nl-NL" sz="1200" baseline="0" dirty="0"/>
              <a:t> Center in Rotterdam, here in </a:t>
            </a:r>
            <a:r>
              <a:rPr lang="nl-NL" sz="1200" baseline="0" dirty="0" err="1"/>
              <a:t>the</a:t>
            </a:r>
            <a:r>
              <a:rPr lang="nl-NL" sz="1200" baseline="0" dirty="0"/>
              <a:t> Netherlands. In </a:t>
            </a:r>
            <a:r>
              <a:rPr lang="nl-NL" sz="1200" baseline="0" dirty="0" err="1"/>
              <a:t>my</a:t>
            </a:r>
            <a:r>
              <a:rPr lang="nl-NL" sz="1200" baseline="0" dirty="0"/>
              <a:t> </a:t>
            </a:r>
            <a:r>
              <a:rPr lang="nl-NL" sz="1200" baseline="0" dirty="0" err="1"/>
              <a:t>work</a:t>
            </a:r>
            <a:r>
              <a:rPr lang="nl-NL" sz="1200" baseline="0" dirty="0"/>
              <a:t> I </a:t>
            </a:r>
            <a:r>
              <a:rPr lang="nl-NL" sz="1200" baseline="0" dirty="0" err="1"/>
              <a:t>am</a:t>
            </a:r>
            <a:r>
              <a:rPr lang="nl-NL" sz="1200" baseline="0" dirty="0"/>
              <a:t> </a:t>
            </a:r>
            <a:r>
              <a:rPr lang="nl-NL" sz="1200" baseline="0" dirty="0" err="1"/>
              <a:t>particularly</a:t>
            </a:r>
            <a:r>
              <a:rPr lang="nl-NL" sz="1200" baseline="0" dirty="0"/>
              <a:t> </a:t>
            </a:r>
            <a:r>
              <a:rPr lang="nl-NL" sz="1200" baseline="0" dirty="0" err="1"/>
              <a:t>focused</a:t>
            </a:r>
            <a:r>
              <a:rPr lang="nl-NL" sz="1200" baseline="0" dirty="0"/>
              <a:t> on </a:t>
            </a:r>
            <a:r>
              <a:rPr lang="nl-NL" sz="1200" baseline="0" dirty="0" err="1"/>
              <a:t>the</a:t>
            </a:r>
            <a:r>
              <a:rPr lang="nl-NL" sz="1200" baseline="0" dirty="0"/>
              <a:t> health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safety</a:t>
            </a:r>
            <a:r>
              <a:rPr lang="nl-NL" sz="1200" baseline="0" dirty="0"/>
              <a:t> of </a:t>
            </a:r>
            <a:r>
              <a:rPr lang="nl-NL" sz="1200" baseline="0" dirty="0" err="1"/>
              <a:t>our</a:t>
            </a:r>
            <a:r>
              <a:rPr lang="nl-NL" sz="1200" baseline="0" dirty="0"/>
              <a:t> employees. I have been </a:t>
            </a:r>
            <a:r>
              <a:rPr lang="nl-NL" sz="1200" baseline="0" dirty="0" err="1"/>
              <a:t>involved</a:t>
            </a:r>
            <a:r>
              <a:rPr lang="nl-NL" sz="1200" baseline="0" dirty="0"/>
              <a:t> in </a:t>
            </a:r>
            <a:r>
              <a:rPr lang="nl-NL" sz="1200" baseline="0" dirty="0" err="1"/>
              <a:t>the</a:t>
            </a:r>
            <a:r>
              <a:rPr lang="nl-NL" sz="1200" baseline="0" dirty="0"/>
              <a:t> </a:t>
            </a:r>
            <a:r>
              <a:rPr lang="nl-NL" sz="1200" baseline="0" dirty="0" err="1"/>
              <a:t>elimination</a:t>
            </a:r>
            <a:r>
              <a:rPr lang="nl-NL" sz="1200" baseline="0" dirty="0"/>
              <a:t> of </a:t>
            </a:r>
            <a:r>
              <a:rPr lang="nl-NL" sz="1200" baseline="0" dirty="0" err="1"/>
              <a:t>nitrous</a:t>
            </a:r>
            <a:r>
              <a:rPr lang="nl-NL" sz="1200" baseline="0" dirty="0"/>
              <a:t> oxide at </a:t>
            </a:r>
            <a:r>
              <a:rPr lang="nl-NL" sz="1200" baseline="0" dirty="0" err="1"/>
              <a:t>our</a:t>
            </a:r>
            <a:r>
              <a:rPr lang="nl-NL" sz="1200" baseline="0" dirty="0"/>
              <a:t> </a:t>
            </a:r>
            <a:r>
              <a:rPr lang="nl-NL" sz="1200" baseline="0" dirty="0" err="1"/>
              <a:t>animal</a:t>
            </a:r>
            <a:r>
              <a:rPr lang="nl-NL" sz="1200" baseline="0" dirty="0"/>
              <a:t> experiment center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the</a:t>
            </a:r>
            <a:r>
              <a:rPr lang="nl-NL" sz="1200" baseline="0" dirty="0"/>
              <a:t> </a:t>
            </a:r>
            <a:r>
              <a:rPr lang="nl-NL" sz="1200" baseline="0" dirty="0" err="1"/>
              <a:t>introduction</a:t>
            </a:r>
            <a:r>
              <a:rPr lang="nl-NL" sz="1200" baseline="0" dirty="0"/>
              <a:t> of </a:t>
            </a:r>
            <a:r>
              <a:rPr lang="nl-NL" sz="1200" baseline="0" dirty="0" err="1"/>
              <a:t>nitrous</a:t>
            </a:r>
            <a:r>
              <a:rPr lang="nl-NL" sz="1200" baseline="0" dirty="0"/>
              <a:t> oxide </a:t>
            </a:r>
            <a:r>
              <a:rPr lang="nl-NL" sz="1200" baseline="0" dirty="0" err="1"/>
              <a:t>during</a:t>
            </a:r>
            <a:r>
              <a:rPr lang="nl-NL" sz="1200" baseline="0" dirty="0"/>
              <a:t> </a:t>
            </a:r>
            <a:r>
              <a:rPr lang="nl-NL" sz="1200" baseline="0" dirty="0" err="1"/>
              <a:t>deliveries</a:t>
            </a:r>
            <a:r>
              <a:rPr lang="nl-NL" sz="1200" baseline="0" dirty="0"/>
              <a:t> at </a:t>
            </a:r>
            <a:r>
              <a:rPr lang="nl-NL" sz="1200" baseline="0" dirty="0" err="1"/>
              <a:t>our</a:t>
            </a:r>
            <a:r>
              <a:rPr lang="nl-NL" sz="1200" baseline="0" dirty="0"/>
              <a:t> </a:t>
            </a:r>
            <a:r>
              <a:rPr lang="nl-NL" sz="1200" baseline="0" dirty="0" err="1"/>
              <a:t>Birth</a:t>
            </a:r>
            <a:r>
              <a:rPr lang="nl-NL" sz="1200" baseline="0" dirty="0"/>
              <a:t> Center. </a:t>
            </a:r>
            <a:r>
              <a:rPr lang="nl-NL" sz="1200" baseline="0" dirty="0" err="1"/>
              <a:t>This</a:t>
            </a:r>
            <a:r>
              <a:rPr lang="nl-NL" sz="1200" baseline="0" dirty="0"/>
              <a:t> </a:t>
            </a:r>
            <a:r>
              <a:rPr lang="nl-NL" sz="1200" baseline="0" dirty="0" err="1"/>
              <a:t>year</a:t>
            </a:r>
            <a:r>
              <a:rPr lang="nl-NL" sz="1200" baseline="0" dirty="0"/>
              <a:t> I </a:t>
            </a:r>
            <a:r>
              <a:rPr lang="nl-NL" sz="1200" baseline="0" dirty="0" err="1"/>
              <a:t>am</a:t>
            </a:r>
            <a:r>
              <a:rPr lang="nl-NL" sz="1200" baseline="0" dirty="0"/>
              <a:t> </a:t>
            </a:r>
            <a:r>
              <a:rPr lang="nl-NL" sz="1200" baseline="0" dirty="0" err="1"/>
              <a:t>involved</a:t>
            </a:r>
            <a:r>
              <a:rPr lang="nl-NL" sz="1200" baseline="0" dirty="0"/>
              <a:t> in </a:t>
            </a:r>
            <a:r>
              <a:rPr lang="nl-NL" sz="1200" baseline="0" dirty="0" err="1"/>
              <a:t>the</a:t>
            </a:r>
            <a:r>
              <a:rPr lang="nl-NL" sz="1200" baseline="0" dirty="0"/>
              <a:t> </a:t>
            </a:r>
            <a:r>
              <a:rPr lang="nl-NL" sz="1200" baseline="0" dirty="0" err="1"/>
              <a:t>introduction</a:t>
            </a:r>
            <a:r>
              <a:rPr lang="nl-NL" sz="1200" baseline="0" dirty="0"/>
              <a:t> of </a:t>
            </a:r>
            <a:r>
              <a:rPr lang="nl-NL" sz="1200" baseline="0" dirty="0" err="1"/>
              <a:t>nitrous</a:t>
            </a:r>
            <a:r>
              <a:rPr lang="nl-NL" sz="1200" baseline="0" dirty="0"/>
              <a:t> oxide </a:t>
            </a:r>
            <a:r>
              <a:rPr lang="nl-NL" sz="1200" baseline="0" dirty="0" err="1"/>
              <a:t>to</a:t>
            </a:r>
            <a:r>
              <a:rPr lang="nl-NL" sz="1200" baseline="0" dirty="0"/>
              <a:t> </a:t>
            </a:r>
            <a:r>
              <a:rPr lang="nl-NL" sz="1200" baseline="0" dirty="0" err="1"/>
              <a:t>children</a:t>
            </a:r>
            <a:r>
              <a:rPr lang="nl-NL" sz="1200" baseline="0" dirty="0"/>
              <a:t> </a:t>
            </a:r>
            <a:r>
              <a:rPr lang="nl-NL" sz="1200" baseline="0" dirty="0" err="1"/>
              <a:t>for</a:t>
            </a:r>
            <a:r>
              <a:rPr lang="nl-NL" sz="1200" baseline="0" dirty="0"/>
              <a:t> </a:t>
            </a:r>
            <a:r>
              <a:rPr lang="nl-NL" sz="1200" baseline="0" dirty="0" err="1"/>
              <a:t>pain</a:t>
            </a:r>
            <a:r>
              <a:rPr lang="nl-NL" sz="1200" baseline="0" dirty="0"/>
              <a:t>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anxiety</a:t>
            </a:r>
            <a:r>
              <a:rPr lang="nl-NL" sz="1200" baseline="0" dirty="0"/>
              <a:t> </a:t>
            </a:r>
            <a:r>
              <a:rPr lang="nl-NL" sz="1200" baseline="0" dirty="0" err="1"/>
              <a:t>relief</a:t>
            </a:r>
            <a:r>
              <a:rPr lang="nl-NL" sz="1200" baseline="0" dirty="0"/>
              <a:t>. </a:t>
            </a:r>
          </a:p>
          <a:p>
            <a:endParaRPr lang="nl-NL" sz="1200" baseline="0" dirty="0"/>
          </a:p>
          <a:p>
            <a:r>
              <a:rPr lang="nl-NL" sz="1200" baseline="0" dirty="0"/>
              <a:t>Hendrik-Jan ………………………………….</a:t>
            </a:r>
          </a:p>
          <a:p>
            <a:endParaRPr lang="nl-NL" sz="1200" baseline="0" dirty="0"/>
          </a:p>
          <a:p>
            <a:r>
              <a:rPr lang="nl-NL" sz="1200" baseline="0" dirty="0" err="1"/>
              <a:t>Nitrous</a:t>
            </a:r>
            <a:r>
              <a:rPr lang="nl-NL" sz="1200" baseline="0" dirty="0"/>
              <a:t> oxide is </a:t>
            </a:r>
            <a:r>
              <a:rPr lang="nl-NL" sz="1200" baseline="0" dirty="0" err="1"/>
              <a:t>used</a:t>
            </a:r>
            <a:r>
              <a:rPr lang="nl-NL" sz="1200" baseline="0" dirty="0"/>
              <a:t> </a:t>
            </a:r>
            <a:r>
              <a:rPr lang="nl-NL" sz="1200" baseline="0" dirty="0" err="1"/>
              <a:t>to</a:t>
            </a:r>
            <a:r>
              <a:rPr lang="nl-NL" sz="1200" baseline="0" dirty="0"/>
              <a:t> </a:t>
            </a:r>
            <a:r>
              <a:rPr lang="nl-NL" sz="1200" baseline="0" dirty="0" err="1"/>
              <a:t>reduce</a:t>
            </a:r>
            <a:r>
              <a:rPr lang="nl-NL" sz="1200" baseline="0" dirty="0"/>
              <a:t> </a:t>
            </a:r>
            <a:r>
              <a:rPr lang="nl-NL" sz="1200" baseline="0" dirty="0" err="1"/>
              <a:t>pain</a:t>
            </a:r>
            <a:r>
              <a:rPr lang="nl-NL" sz="1200" baseline="0" dirty="0"/>
              <a:t>-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anxiety</a:t>
            </a:r>
            <a:r>
              <a:rPr lang="nl-NL" sz="1200" baseline="0" dirty="0"/>
              <a:t>, </a:t>
            </a:r>
            <a:r>
              <a:rPr lang="nl-NL" sz="1200" baseline="0" dirty="0" err="1"/>
              <a:t>for</a:t>
            </a:r>
            <a:r>
              <a:rPr lang="nl-NL" sz="1200" baseline="0" dirty="0"/>
              <a:t> </a:t>
            </a:r>
            <a:r>
              <a:rPr lang="nl-NL" sz="1200" baseline="0" dirty="0" err="1"/>
              <a:t>example</a:t>
            </a:r>
            <a:r>
              <a:rPr lang="nl-NL" sz="1200" baseline="0" dirty="0"/>
              <a:t> </a:t>
            </a:r>
            <a:r>
              <a:rPr lang="nl-NL" sz="1200" baseline="0" dirty="0" err="1"/>
              <a:t>by</a:t>
            </a:r>
            <a:r>
              <a:rPr lang="nl-NL" sz="1200" baseline="0" dirty="0"/>
              <a:t> </a:t>
            </a:r>
            <a:r>
              <a:rPr lang="nl-NL" sz="1200" baseline="0" dirty="0" err="1"/>
              <a:t>dentists</a:t>
            </a:r>
            <a:r>
              <a:rPr lang="nl-NL" sz="1200" baseline="0" dirty="0"/>
              <a:t>, </a:t>
            </a:r>
            <a:r>
              <a:rPr lang="nl-NL" sz="1200" baseline="0" dirty="0" err="1"/>
              <a:t>midwifes</a:t>
            </a:r>
            <a:r>
              <a:rPr lang="nl-NL" sz="1200" baseline="0" dirty="0"/>
              <a:t>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it</a:t>
            </a:r>
            <a:r>
              <a:rPr lang="nl-NL" sz="1200" baseline="0" dirty="0"/>
              <a:t> is </a:t>
            </a:r>
            <a:r>
              <a:rPr lang="nl-NL" sz="1200" baseline="0" dirty="0" err="1"/>
              <a:t>gaining</a:t>
            </a:r>
            <a:r>
              <a:rPr lang="nl-NL" sz="1200" baseline="0" dirty="0"/>
              <a:t> </a:t>
            </a:r>
            <a:r>
              <a:rPr lang="nl-NL" sz="1200" baseline="0" dirty="0" err="1"/>
              <a:t>polularity</a:t>
            </a:r>
            <a:r>
              <a:rPr lang="nl-NL" sz="1200" baseline="0" dirty="0"/>
              <a:t> in </a:t>
            </a:r>
            <a:r>
              <a:rPr lang="nl-NL" sz="1200" baseline="0" dirty="0" err="1"/>
              <a:t>emergency</a:t>
            </a:r>
            <a:r>
              <a:rPr lang="nl-NL" sz="1200" baseline="0" dirty="0"/>
              <a:t> rooms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pediatrics</a:t>
            </a:r>
            <a:r>
              <a:rPr lang="nl-NL" sz="1200" baseline="0" dirty="0"/>
              <a:t> care. </a:t>
            </a:r>
          </a:p>
          <a:p>
            <a:r>
              <a:rPr lang="nl-NL" sz="1200" baseline="0" dirty="0"/>
              <a:t>We </a:t>
            </a:r>
            <a:r>
              <a:rPr lang="nl-NL" sz="1200" baseline="0" dirty="0" err="1"/>
              <a:t>will</a:t>
            </a:r>
            <a:r>
              <a:rPr lang="nl-NL" sz="1200" baseline="0" dirty="0"/>
              <a:t> </a:t>
            </a:r>
            <a:r>
              <a:rPr lang="nl-NL" sz="1200" baseline="0" dirty="0" err="1"/>
              <a:t>not</a:t>
            </a:r>
            <a:r>
              <a:rPr lang="nl-NL" sz="1200" baseline="0" dirty="0"/>
              <a:t> </a:t>
            </a:r>
            <a:r>
              <a:rPr lang="nl-NL" sz="1200" baseline="0" dirty="0" err="1"/>
              <a:t>be</a:t>
            </a:r>
            <a:r>
              <a:rPr lang="nl-NL" sz="1200" baseline="0" dirty="0"/>
              <a:t> </a:t>
            </a:r>
            <a:r>
              <a:rPr lang="nl-NL" sz="1200" baseline="0" dirty="0" err="1"/>
              <a:t>talking</a:t>
            </a:r>
            <a:r>
              <a:rPr lang="nl-NL" sz="1200" baseline="0" dirty="0"/>
              <a:t> </a:t>
            </a:r>
            <a:r>
              <a:rPr lang="nl-NL" sz="1200" baseline="0" dirty="0" err="1"/>
              <a:t>about</a:t>
            </a:r>
            <a:r>
              <a:rPr lang="nl-NL" sz="1200" baseline="0" dirty="0"/>
              <a:t> </a:t>
            </a:r>
            <a:r>
              <a:rPr lang="nl-NL" sz="1200" baseline="0" dirty="0" err="1"/>
              <a:t>patients</a:t>
            </a:r>
            <a:r>
              <a:rPr lang="nl-NL" sz="1200" baseline="0" dirty="0"/>
              <a:t> but </a:t>
            </a:r>
            <a:r>
              <a:rPr lang="nl-NL" sz="1200" baseline="0" dirty="0" err="1"/>
              <a:t>about</a:t>
            </a:r>
            <a:r>
              <a:rPr lang="nl-NL" sz="1200" baseline="0" dirty="0"/>
              <a:t> </a:t>
            </a:r>
            <a:r>
              <a:rPr lang="nl-NL" sz="1200" baseline="0" dirty="0" err="1"/>
              <a:t>the</a:t>
            </a:r>
            <a:r>
              <a:rPr lang="nl-NL" sz="1200" baseline="0" dirty="0"/>
              <a:t> health </a:t>
            </a:r>
            <a:r>
              <a:rPr lang="nl-NL" sz="1200" baseline="0" dirty="0" err="1"/>
              <a:t>and</a:t>
            </a:r>
            <a:r>
              <a:rPr lang="nl-NL" sz="1200" baseline="0" dirty="0"/>
              <a:t> </a:t>
            </a:r>
            <a:r>
              <a:rPr lang="nl-NL" sz="1200" baseline="0" dirty="0" err="1"/>
              <a:t>safety</a:t>
            </a:r>
            <a:r>
              <a:rPr lang="nl-NL" sz="1200" baseline="0" dirty="0"/>
              <a:t> </a:t>
            </a:r>
            <a:r>
              <a:rPr lang="nl-NL" sz="1200" baseline="0" dirty="0" err="1"/>
              <a:t>for</a:t>
            </a:r>
            <a:r>
              <a:rPr lang="nl-NL" sz="1200" baseline="0" dirty="0"/>
              <a:t> </a:t>
            </a:r>
            <a:r>
              <a:rPr lang="nl-NL" sz="1200" baseline="0" dirty="0" err="1"/>
              <a:t>yourself</a:t>
            </a:r>
            <a:r>
              <a:rPr lang="nl-NL" sz="1200" baseline="0" dirty="0"/>
              <a:t> </a:t>
            </a:r>
            <a:r>
              <a:rPr lang="nl-NL" sz="1200" baseline="0" dirty="0" err="1"/>
              <a:t>and</a:t>
            </a:r>
            <a:r>
              <a:rPr lang="nl-NL" sz="1200" baseline="0" dirty="0"/>
              <a:t> fellow employees, </a:t>
            </a:r>
            <a:r>
              <a:rPr lang="nl-NL" sz="1200" baseline="0" dirty="0" err="1"/>
              <a:t>because</a:t>
            </a:r>
            <a:r>
              <a:rPr lang="nl-NL" sz="1200" baseline="0" dirty="0"/>
              <a:t> </a:t>
            </a:r>
            <a:r>
              <a:rPr lang="nl-NL" sz="1200" baseline="0" dirty="0" err="1"/>
              <a:t>nitrous</a:t>
            </a:r>
            <a:r>
              <a:rPr lang="nl-NL" sz="1200" baseline="0" dirty="0"/>
              <a:t> oxide </a:t>
            </a:r>
            <a:r>
              <a:rPr lang="nl-NL" sz="1200" baseline="0" dirty="0" err="1"/>
              <a:t>should</a:t>
            </a:r>
            <a:r>
              <a:rPr lang="nl-NL" sz="1200" baseline="0" dirty="0"/>
              <a:t> </a:t>
            </a:r>
            <a:r>
              <a:rPr lang="nl-NL" sz="1200" baseline="0" dirty="0" err="1"/>
              <a:t>be</a:t>
            </a:r>
            <a:r>
              <a:rPr lang="nl-NL" sz="1200" baseline="0" dirty="0"/>
              <a:t> </a:t>
            </a:r>
            <a:r>
              <a:rPr lang="nl-NL" sz="1200" baseline="0" dirty="0" err="1"/>
              <a:t>handled</a:t>
            </a:r>
            <a:r>
              <a:rPr lang="nl-NL" sz="1200" baseline="0" dirty="0"/>
              <a:t> </a:t>
            </a:r>
            <a:r>
              <a:rPr lang="nl-NL" sz="1200" baseline="0" dirty="0" err="1"/>
              <a:t>with</a:t>
            </a:r>
            <a:r>
              <a:rPr lang="nl-NL" sz="1200" baseline="0" dirty="0"/>
              <a:t> care. </a:t>
            </a:r>
          </a:p>
          <a:p>
            <a:r>
              <a:rPr lang="nl-NL" sz="1200" baseline="0" dirty="0" err="1"/>
              <a:t>Our</a:t>
            </a:r>
            <a:r>
              <a:rPr lang="nl-NL" sz="1200" baseline="0" dirty="0"/>
              <a:t> goal is </a:t>
            </a:r>
            <a:r>
              <a:rPr lang="nl-NL" sz="1200" baseline="0" dirty="0" err="1"/>
              <a:t>to</a:t>
            </a:r>
            <a:r>
              <a:rPr lang="nl-NL" sz="1200" baseline="0" dirty="0"/>
              <a:t> </a:t>
            </a:r>
            <a:r>
              <a:rPr lang="nl-NL" sz="1200" baseline="0" dirty="0" err="1"/>
              <a:t>discuss</a:t>
            </a:r>
            <a:r>
              <a:rPr lang="nl-NL" sz="1200" baseline="0" dirty="0"/>
              <a:t> </a:t>
            </a:r>
            <a:r>
              <a:rPr lang="nl-NL" sz="1200" baseline="0" dirty="0" err="1"/>
              <a:t>solutions</a:t>
            </a:r>
            <a:r>
              <a:rPr lang="nl-NL" sz="1200" baseline="0" dirty="0"/>
              <a:t> </a:t>
            </a:r>
            <a:r>
              <a:rPr lang="nl-NL" sz="1200" baseline="0" dirty="0" err="1"/>
              <a:t>for</a:t>
            </a:r>
            <a:r>
              <a:rPr lang="nl-NL" sz="1200" baseline="0" dirty="0"/>
              <a:t> controlling </a:t>
            </a:r>
            <a:r>
              <a:rPr lang="nl-NL" sz="1200" baseline="0" dirty="0" err="1"/>
              <a:t>your</a:t>
            </a:r>
            <a:r>
              <a:rPr lang="nl-NL" sz="1200" baseline="0" dirty="0"/>
              <a:t> </a:t>
            </a:r>
            <a:r>
              <a:rPr lang="nl-NL" sz="1200" baseline="0" dirty="0" err="1"/>
              <a:t>occupational</a:t>
            </a:r>
            <a:r>
              <a:rPr lang="nl-NL" sz="1200" baseline="0" dirty="0"/>
              <a:t> exposure. </a:t>
            </a:r>
          </a:p>
          <a:p>
            <a:endParaRPr lang="nl-NL" sz="120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3956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In the gas cylinders that are used the</a:t>
            </a:r>
            <a:r>
              <a:rPr lang="en-US" sz="1400" baseline="0" dirty="0"/>
              <a:t> concentration nitrous oxide is 50% in the mixture with oxygen. </a:t>
            </a:r>
          </a:p>
          <a:p>
            <a:r>
              <a:rPr lang="en-US" sz="1400" baseline="0" dirty="0"/>
              <a:t>The lower the concentration nitrous oxide in the mixture the lower the concentration in the working environment.</a:t>
            </a:r>
          </a:p>
          <a:p>
            <a:r>
              <a:rPr lang="en-US" sz="1400" baseline="0" dirty="0"/>
              <a:t>Diminishing the concentration nitrous oxide for administration can be done by titrating. Dentists use this and we have seen it in pediatrics.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second factor is time.</a:t>
            </a:r>
          </a:p>
          <a:p>
            <a:r>
              <a:rPr lang="en-US" sz="1400" dirty="0"/>
              <a:t>First of al the duration of administration</a:t>
            </a:r>
          </a:p>
          <a:p>
            <a:r>
              <a:rPr lang="en-US" sz="1400" dirty="0"/>
              <a:t>But of course also the number</a:t>
            </a:r>
            <a:r>
              <a:rPr lang="en-US" sz="1400" baseline="0" dirty="0"/>
              <a:t> of administrations on a day determine the concentration in the work environment.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 50% nitrous oxide in oxygen mixture is commonly used</a:t>
            </a:r>
            <a:r>
              <a:rPr lang="en-US" sz="1400" baseline="0" dirty="0"/>
              <a:t> as an analgesic. But there is technical equipment that can titrate and can lower the concentration for example with 15% to 35% nitrous oxide.</a:t>
            </a: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10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98906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77810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634754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Here</a:t>
            </a:r>
            <a:r>
              <a:rPr lang="en-US" sz="1400" baseline="0" dirty="0"/>
              <a:t> we see a technical measure that influences the exposure of the employee. </a:t>
            </a:r>
            <a:r>
              <a:rPr lang="en-US" sz="1400" dirty="0"/>
              <a:t>A double mask or</a:t>
            </a:r>
            <a:r>
              <a:rPr lang="en-US" sz="1400" baseline="0" dirty="0"/>
              <a:t> a chin mask reduce occupational exposure for staff. </a:t>
            </a: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1748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150311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250419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16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13117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53821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These are </a:t>
            </a:r>
            <a:r>
              <a:rPr lang="nl-NL" baseline="0" dirty="0" err="1"/>
              <a:t>examples</a:t>
            </a:r>
            <a:r>
              <a:rPr lang="nl-NL" baseline="0" dirty="0"/>
              <a:t> of control </a:t>
            </a:r>
            <a:r>
              <a:rPr lang="nl-NL" baseline="0" dirty="0" err="1"/>
              <a:t>measures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prevent</a:t>
            </a:r>
            <a:r>
              <a:rPr lang="nl-NL" baseline="0" dirty="0"/>
              <a:t> </a:t>
            </a:r>
            <a:r>
              <a:rPr lang="nl-NL" baseline="0" dirty="0" err="1"/>
              <a:t>fysical</a:t>
            </a:r>
            <a:r>
              <a:rPr lang="nl-NL" baseline="0" dirty="0"/>
              <a:t> </a:t>
            </a:r>
            <a:r>
              <a:rPr lang="nl-NL" baseline="0" dirty="0" err="1"/>
              <a:t>strian</a:t>
            </a:r>
            <a:r>
              <a:rPr lang="nl-NL" baseline="0" dirty="0"/>
              <a:t>. </a:t>
            </a:r>
          </a:p>
          <a:p>
            <a:endParaRPr lang="nl-NL" baseline="0" dirty="0"/>
          </a:p>
          <a:p>
            <a:r>
              <a:rPr lang="nl-NL" dirty="0"/>
              <a:t>An </a:t>
            </a:r>
            <a:r>
              <a:rPr lang="nl-NL" dirty="0" err="1"/>
              <a:t>example</a:t>
            </a:r>
            <a:r>
              <a:rPr lang="nl-NL" baseline="0" dirty="0"/>
              <a:t> of </a:t>
            </a:r>
            <a:r>
              <a:rPr lang="nl-NL" baseline="0" dirty="0" err="1"/>
              <a:t>an</a:t>
            </a:r>
            <a:r>
              <a:rPr lang="nl-NL" baseline="0" dirty="0"/>
              <a:t> engineering control </a:t>
            </a:r>
            <a:r>
              <a:rPr lang="nl-NL" baseline="0" dirty="0" err="1"/>
              <a:t>measure</a:t>
            </a:r>
            <a:r>
              <a:rPr lang="nl-NL" baseline="0" dirty="0"/>
              <a:t> are </a:t>
            </a:r>
            <a:r>
              <a:rPr lang="nl-NL" dirty="0"/>
              <a:t>tools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like elevators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nursery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 err="1"/>
              <a:t>Height</a:t>
            </a:r>
            <a:r>
              <a:rPr lang="nl-NL" dirty="0"/>
              <a:t> </a:t>
            </a:r>
            <a:r>
              <a:rPr lang="nl-NL" dirty="0" err="1"/>
              <a:t>adjustability</a:t>
            </a:r>
            <a:r>
              <a:rPr lang="nl-NL" dirty="0"/>
              <a:t> of </a:t>
            </a:r>
            <a:r>
              <a:rPr lang="nl-NL" dirty="0" err="1"/>
              <a:t>furniture</a:t>
            </a:r>
            <a:r>
              <a:rPr lang="nl-NL" dirty="0"/>
              <a:t> is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engineering</a:t>
            </a:r>
            <a:r>
              <a:rPr lang="nl-NL" baseline="0" dirty="0"/>
              <a:t> control </a:t>
            </a:r>
            <a:r>
              <a:rPr lang="nl-NL" baseline="0" dirty="0" err="1"/>
              <a:t>measure</a:t>
            </a:r>
            <a:r>
              <a:rPr lang="nl-NL" dirty="0"/>
              <a:t>.</a:t>
            </a:r>
            <a:r>
              <a:rPr lang="nl-NL" baseline="0" dirty="0"/>
              <a:t>  </a:t>
            </a:r>
          </a:p>
          <a:p>
            <a:endParaRPr lang="nl-NL" baseline="0" dirty="0"/>
          </a:p>
          <a:p>
            <a:r>
              <a:rPr lang="nl-NL" baseline="0" dirty="0"/>
              <a:t>An </a:t>
            </a:r>
            <a:r>
              <a:rPr lang="nl-NL" baseline="0" dirty="0" err="1"/>
              <a:t>example</a:t>
            </a:r>
            <a:r>
              <a:rPr lang="nl-NL" baseline="0" dirty="0"/>
              <a:t> of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administrative</a:t>
            </a:r>
            <a:r>
              <a:rPr lang="nl-NL" baseline="0" dirty="0"/>
              <a:t> control </a:t>
            </a:r>
            <a:r>
              <a:rPr lang="nl-NL" baseline="0" dirty="0" err="1"/>
              <a:t>measure</a:t>
            </a:r>
            <a:r>
              <a:rPr lang="nl-NL" baseline="0" dirty="0"/>
              <a:t> is coaching on </a:t>
            </a:r>
            <a:r>
              <a:rPr lang="nl-NL" baseline="0" dirty="0" err="1"/>
              <a:t>the</a:t>
            </a:r>
            <a:r>
              <a:rPr lang="nl-NL" baseline="0" dirty="0"/>
              <a:t> job. </a:t>
            </a:r>
          </a:p>
          <a:p>
            <a:endParaRPr lang="nl-NL" baseline="0" dirty="0"/>
          </a:p>
          <a:p>
            <a:r>
              <a:rPr lang="nl-NL" baseline="0" dirty="0" err="1"/>
              <a:t>Being</a:t>
            </a:r>
            <a:r>
              <a:rPr lang="nl-NL" baseline="0" dirty="0"/>
              <a:t> alert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ergonomic</a:t>
            </a:r>
            <a:r>
              <a:rPr lang="nl-NL" baseline="0" dirty="0"/>
              <a:t> </a:t>
            </a:r>
            <a:r>
              <a:rPr lang="nl-NL" baseline="0" dirty="0" err="1"/>
              <a:t>posture</a:t>
            </a:r>
            <a:r>
              <a:rPr lang="nl-NL" baseline="0" dirty="0"/>
              <a:t> of </a:t>
            </a:r>
            <a:r>
              <a:rPr lang="nl-NL" baseline="0" dirty="0" err="1"/>
              <a:t>your</a:t>
            </a:r>
            <a:r>
              <a:rPr lang="nl-NL" baseline="0" dirty="0"/>
              <a:t> body in different </a:t>
            </a:r>
            <a:r>
              <a:rPr lang="nl-NL" baseline="0" dirty="0" err="1"/>
              <a:t>work</a:t>
            </a:r>
            <a:r>
              <a:rPr lang="nl-NL" baseline="0" dirty="0"/>
              <a:t> </a:t>
            </a:r>
            <a:r>
              <a:rPr lang="nl-NL" baseline="0" dirty="0" err="1"/>
              <a:t>situations</a:t>
            </a:r>
            <a:r>
              <a:rPr lang="nl-NL" baseline="0" dirty="0"/>
              <a:t>.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18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596869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19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78874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aseline="0" dirty="0"/>
              <a:t>According </a:t>
            </a:r>
            <a:r>
              <a:rPr lang="nl-NL" sz="1400" baseline="0" dirty="0" err="1"/>
              <a:t>to</a:t>
            </a:r>
            <a:r>
              <a:rPr lang="nl-NL" sz="1400" baseline="0" dirty="0"/>
              <a:t> </a:t>
            </a:r>
            <a:r>
              <a:rPr lang="nl-NL" sz="1400" baseline="0" dirty="0" err="1"/>
              <a:t>the</a:t>
            </a:r>
            <a:r>
              <a:rPr lang="nl-NL" sz="1400" baseline="0" dirty="0"/>
              <a:t> information we have </a:t>
            </a:r>
            <a:r>
              <a:rPr lang="nl-NL" sz="1400" baseline="0" dirty="0" err="1"/>
              <a:t>received</a:t>
            </a:r>
            <a:r>
              <a:rPr lang="nl-NL" sz="1400" baseline="0" dirty="0"/>
              <a:t>, </a:t>
            </a:r>
            <a:r>
              <a:rPr lang="nl-NL" sz="1400" baseline="0" dirty="0" err="1"/>
              <a:t>all</a:t>
            </a:r>
            <a:r>
              <a:rPr lang="nl-NL" sz="1400" baseline="0" dirty="0"/>
              <a:t> </a:t>
            </a:r>
            <a:r>
              <a:rPr lang="nl-NL" sz="1400" baseline="0" dirty="0" err="1"/>
              <a:t>the</a:t>
            </a:r>
            <a:r>
              <a:rPr lang="nl-NL" sz="1400" baseline="0" dirty="0"/>
              <a:t> </a:t>
            </a:r>
            <a:r>
              <a:rPr lang="nl-NL" sz="1400" baseline="0" dirty="0" err="1"/>
              <a:t>people</a:t>
            </a:r>
            <a:r>
              <a:rPr lang="nl-NL" sz="1400" baseline="0" dirty="0"/>
              <a:t> </a:t>
            </a:r>
            <a:r>
              <a:rPr lang="nl-NL" sz="1400" baseline="0" dirty="0" err="1"/>
              <a:t>gathered</a:t>
            </a:r>
            <a:r>
              <a:rPr lang="nl-NL" sz="1400" baseline="0" dirty="0"/>
              <a:t> in </a:t>
            </a:r>
            <a:r>
              <a:rPr lang="nl-NL" sz="1400" baseline="0" dirty="0" err="1"/>
              <a:t>this</a:t>
            </a:r>
            <a:r>
              <a:rPr lang="nl-NL" sz="1400" baseline="0" dirty="0"/>
              <a:t> room </a:t>
            </a:r>
            <a:r>
              <a:rPr lang="nl-NL" sz="1400" baseline="0" dirty="0" err="1"/>
              <a:t>represent</a:t>
            </a:r>
            <a:r>
              <a:rPr lang="nl-NL" sz="1400" baseline="0" dirty="0"/>
              <a:t> a </a:t>
            </a:r>
            <a:r>
              <a:rPr lang="nl-NL" sz="1400" baseline="0" dirty="0" err="1"/>
              <a:t>variety</a:t>
            </a:r>
            <a:r>
              <a:rPr lang="nl-NL" sz="1400" baseline="0" dirty="0"/>
              <a:t> of </a:t>
            </a:r>
            <a:r>
              <a:rPr lang="nl-NL" sz="1400" baseline="0" dirty="0" err="1"/>
              <a:t>professions</a:t>
            </a:r>
            <a:r>
              <a:rPr lang="nl-NL" sz="1400" baseline="0" dirty="0"/>
              <a:t> </a:t>
            </a:r>
            <a:r>
              <a:rPr lang="nl-NL" sz="1400" baseline="0" dirty="0" err="1"/>
              <a:t>from</a:t>
            </a:r>
            <a:r>
              <a:rPr lang="nl-NL" sz="1400" baseline="0" dirty="0"/>
              <a:t> </a:t>
            </a:r>
            <a:r>
              <a:rPr lang="nl-NL" sz="1400" baseline="0" dirty="0" err="1"/>
              <a:t>seven</a:t>
            </a:r>
            <a:r>
              <a:rPr lang="nl-NL" sz="1400" baseline="0" dirty="0"/>
              <a:t> different </a:t>
            </a:r>
            <a:r>
              <a:rPr lang="nl-NL" sz="1400" baseline="0" dirty="0" err="1"/>
              <a:t>countries</a:t>
            </a:r>
            <a:r>
              <a:rPr lang="nl-NL" sz="1400" baseline="0" dirty="0"/>
              <a:t>.</a:t>
            </a:r>
          </a:p>
          <a:p>
            <a:endParaRPr lang="nl-NL" sz="1400" baseline="0" dirty="0"/>
          </a:p>
          <a:p>
            <a:r>
              <a:rPr lang="nl-NL" sz="1400" baseline="0" dirty="0"/>
              <a:t>We are happy </a:t>
            </a:r>
            <a:r>
              <a:rPr lang="nl-NL" sz="1400" baseline="0" dirty="0" err="1"/>
              <a:t>to</a:t>
            </a:r>
            <a:r>
              <a:rPr lang="nl-NL" sz="1400" baseline="0" dirty="0"/>
              <a:t> </a:t>
            </a:r>
            <a:r>
              <a:rPr lang="nl-NL" sz="1400" baseline="0" dirty="0" err="1"/>
              <a:t>see</a:t>
            </a:r>
            <a:r>
              <a:rPr lang="nl-NL" sz="1400" baseline="0" dirty="0"/>
              <a:t> </a:t>
            </a:r>
            <a:r>
              <a:rPr lang="nl-NL" sz="1400" baseline="0" dirty="0" err="1"/>
              <a:t>such</a:t>
            </a:r>
            <a:r>
              <a:rPr lang="nl-NL" sz="1400" baseline="0" dirty="0"/>
              <a:t> a </a:t>
            </a:r>
            <a:r>
              <a:rPr lang="nl-NL" sz="1400" baseline="0" dirty="0" err="1"/>
              <a:t>diversity</a:t>
            </a:r>
            <a:r>
              <a:rPr lang="nl-NL" sz="1400" baseline="0" dirty="0"/>
              <a:t> </a:t>
            </a:r>
            <a:r>
              <a:rPr lang="nl-NL" sz="1400" baseline="0" dirty="0" err="1"/>
              <a:t>because</a:t>
            </a:r>
            <a:r>
              <a:rPr lang="nl-NL" sz="1400" baseline="0" dirty="0"/>
              <a:t> </a:t>
            </a:r>
            <a:r>
              <a:rPr lang="nl-NL" sz="1400" baseline="0" dirty="0" err="1"/>
              <a:t>this</a:t>
            </a:r>
            <a:r>
              <a:rPr lang="nl-NL" sz="1400" baseline="0" dirty="0"/>
              <a:t> </a:t>
            </a:r>
            <a:r>
              <a:rPr lang="nl-NL" sz="1400" baseline="0" dirty="0" err="1"/>
              <a:t>gives</a:t>
            </a:r>
            <a:r>
              <a:rPr lang="nl-NL" sz="1400" baseline="0" dirty="0"/>
              <a:t> </a:t>
            </a:r>
            <a:r>
              <a:rPr lang="nl-NL" sz="1400" baseline="0" dirty="0" err="1"/>
              <a:t>us</a:t>
            </a:r>
            <a:r>
              <a:rPr lang="nl-NL" sz="1400" baseline="0" dirty="0"/>
              <a:t> </a:t>
            </a:r>
            <a:r>
              <a:rPr lang="nl-NL" sz="1400" baseline="0" dirty="0" err="1"/>
              <a:t>the</a:t>
            </a:r>
            <a:r>
              <a:rPr lang="nl-NL" sz="1400" baseline="0" dirty="0"/>
              <a:t> opportunity </a:t>
            </a:r>
            <a:r>
              <a:rPr lang="nl-NL" sz="1400" baseline="0" dirty="0" err="1"/>
              <a:t>to</a:t>
            </a:r>
            <a:r>
              <a:rPr lang="nl-NL" sz="1400" baseline="0" dirty="0"/>
              <a:t> share </a:t>
            </a:r>
            <a:r>
              <a:rPr lang="nl-NL" sz="1400" baseline="0" dirty="0" err="1"/>
              <a:t>knowledge</a:t>
            </a:r>
            <a:r>
              <a:rPr lang="nl-NL" sz="1400" baseline="0" dirty="0"/>
              <a:t> </a:t>
            </a:r>
            <a:r>
              <a:rPr lang="nl-NL" sz="1400" baseline="0" dirty="0" err="1"/>
              <a:t>and</a:t>
            </a:r>
            <a:r>
              <a:rPr lang="nl-NL" sz="1400" baseline="0" dirty="0"/>
              <a:t> </a:t>
            </a:r>
            <a:r>
              <a:rPr lang="nl-NL" sz="1400" baseline="0" dirty="0" err="1"/>
              <a:t>experience</a:t>
            </a:r>
            <a:r>
              <a:rPr lang="nl-NL" sz="1400" baseline="0" dirty="0"/>
              <a:t>. </a:t>
            </a:r>
          </a:p>
          <a:p>
            <a:endParaRPr lang="nl-NL" baseline="0" dirty="0"/>
          </a:p>
          <a:p>
            <a:pPr marL="0" indent="0">
              <a:buNone/>
            </a:pPr>
            <a:endParaRPr lang="nl-NL" sz="1200" baseline="0" dirty="0"/>
          </a:p>
          <a:p>
            <a:pPr marL="342900" indent="-342900">
              <a:buAutoNum type="arabicPeriod" startAt="3"/>
            </a:pP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285603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prevent</a:t>
            </a:r>
            <a:r>
              <a:rPr lang="nl-NL" sz="1400" dirty="0"/>
              <a:t> </a:t>
            </a:r>
            <a:r>
              <a:rPr lang="nl-NL" sz="1400" dirty="0" err="1"/>
              <a:t>needle</a:t>
            </a:r>
            <a:r>
              <a:rPr lang="nl-NL" sz="1400" dirty="0"/>
              <a:t> stick </a:t>
            </a:r>
            <a:r>
              <a:rPr lang="nl-NL" sz="1400" dirty="0" err="1"/>
              <a:t>injuries</a:t>
            </a:r>
            <a:r>
              <a:rPr lang="nl-NL" sz="1400" dirty="0"/>
              <a:t>. </a:t>
            </a:r>
          </a:p>
          <a:p>
            <a:endParaRPr lang="nl-NL" sz="1400" dirty="0"/>
          </a:p>
          <a:p>
            <a:r>
              <a:rPr lang="nl-NL" sz="1400" dirty="0"/>
              <a:t>A engineering</a:t>
            </a:r>
            <a:r>
              <a:rPr lang="nl-NL" sz="1400" baseline="0" dirty="0"/>
              <a:t> control </a:t>
            </a:r>
            <a:r>
              <a:rPr lang="nl-NL" sz="1400" baseline="0" dirty="0" err="1"/>
              <a:t>measure</a:t>
            </a:r>
            <a:r>
              <a:rPr lang="nl-NL" sz="1400" baseline="0" dirty="0"/>
              <a:t> are </a:t>
            </a:r>
            <a:r>
              <a:rPr lang="nl-NL" sz="1400" baseline="0" dirty="0" err="1"/>
              <a:t>needles</a:t>
            </a:r>
            <a:r>
              <a:rPr lang="nl-NL" sz="1400" baseline="0" dirty="0"/>
              <a:t> </a:t>
            </a:r>
            <a:r>
              <a:rPr lang="nl-NL" sz="1400" baseline="0" dirty="0" err="1"/>
              <a:t>with</a:t>
            </a:r>
            <a:r>
              <a:rPr lang="nl-NL" sz="1400" baseline="0" dirty="0"/>
              <a:t> a </a:t>
            </a:r>
            <a:r>
              <a:rPr lang="nl-NL" sz="1400" baseline="0" dirty="0" err="1"/>
              <a:t>safety</a:t>
            </a:r>
            <a:r>
              <a:rPr lang="nl-NL" sz="1400" baseline="0" dirty="0"/>
              <a:t> system </a:t>
            </a:r>
            <a:r>
              <a:rPr lang="nl-NL" sz="1400" baseline="0" dirty="0" err="1"/>
              <a:t>and</a:t>
            </a:r>
            <a:r>
              <a:rPr lang="nl-NL" sz="1400" baseline="0" dirty="0"/>
              <a:t> </a:t>
            </a:r>
            <a:r>
              <a:rPr lang="nl-NL" sz="1400" baseline="0" dirty="0" err="1"/>
              <a:t>sharp</a:t>
            </a:r>
            <a:r>
              <a:rPr lang="nl-NL" sz="1400" baseline="0" dirty="0"/>
              <a:t> </a:t>
            </a:r>
            <a:r>
              <a:rPr lang="nl-NL" sz="1400" baseline="0" dirty="0" err="1"/>
              <a:t>boxes</a:t>
            </a:r>
            <a:r>
              <a:rPr lang="nl-NL" sz="1400" baseline="0" dirty="0"/>
              <a:t> </a:t>
            </a:r>
            <a:r>
              <a:rPr lang="nl-NL" sz="1400" baseline="0" dirty="0" err="1"/>
              <a:t>and</a:t>
            </a:r>
            <a:r>
              <a:rPr lang="nl-NL" sz="1400" baseline="0" dirty="0"/>
              <a:t> </a:t>
            </a:r>
            <a:r>
              <a:rPr lang="nl-NL" sz="1400" baseline="0" dirty="0" err="1"/>
              <a:t>the</a:t>
            </a:r>
            <a:r>
              <a:rPr lang="nl-NL" sz="1400" baseline="0" dirty="0"/>
              <a:t> personal </a:t>
            </a:r>
            <a:r>
              <a:rPr lang="nl-NL" sz="1400" baseline="0" dirty="0" err="1"/>
              <a:t>protection</a:t>
            </a:r>
            <a:r>
              <a:rPr lang="nl-NL" sz="1400" baseline="0" dirty="0"/>
              <a:t> equipment. </a:t>
            </a:r>
          </a:p>
          <a:p>
            <a:endParaRPr lang="nl-NL" sz="1400" baseline="0" dirty="0"/>
          </a:p>
          <a:p>
            <a:r>
              <a:rPr lang="nl-NL" sz="1400" baseline="0" dirty="0" err="1"/>
              <a:t>Administrative</a:t>
            </a:r>
            <a:r>
              <a:rPr lang="nl-NL" sz="1400" dirty="0"/>
              <a:t> </a:t>
            </a:r>
            <a:r>
              <a:rPr lang="nl-NL" sz="1400" dirty="0" err="1"/>
              <a:t>controls</a:t>
            </a:r>
            <a:r>
              <a:rPr lang="nl-NL" sz="1400" baseline="0" dirty="0"/>
              <a:t> are </a:t>
            </a:r>
            <a:r>
              <a:rPr lang="nl-NL" sz="1400" baseline="0" dirty="0" err="1"/>
              <a:t>the</a:t>
            </a:r>
            <a:r>
              <a:rPr lang="nl-NL" sz="1400" baseline="0" dirty="0"/>
              <a:t> </a:t>
            </a:r>
            <a:r>
              <a:rPr lang="nl-NL" sz="1400" baseline="0" dirty="0" err="1"/>
              <a:t>organisation</a:t>
            </a:r>
            <a:r>
              <a:rPr lang="nl-NL" sz="1400" baseline="0" dirty="0"/>
              <a:t> of </a:t>
            </a:r>
            <a:r>
              <a:rPr lang="nl-NL" sz="1400" baseline="0" dirty="0" err="1"/>
              <a:t>vaccination</a:t>
            </a:r>
            <a:r>
              <a:rPr lang="nl-NL" sz="1400" baseline="0" dirty="0"/>
              <a:t> of employees </a:t>
            </a:r>
            <a:r>
              <a:rPr lang="nl-NL" sz="1400" baseline="0" dirty="0" err="1"/>
              <a:t>and</a:t>
            </a:r>
            <a:r>
              <a:rPr lang="nl-NL" sz="1400" baseline="0" dirty="0"/>
              <a:t> </a:t>
            </a:r>
            <a:r>
              <a:rPr lang="nl-NL" sz="1400" baseline="0" dirty="0" err="1"/>
              <a:t>the</a:t>
            </a:r>
            <a:r>
              <a:rPr lang="nl-NL" sz="1400" baseline="0" dirty="0"/>
              <a:t> availability of </a:t>
            </a:r>
            <a:r>
              <a:rPr lang="nl-NL" sz="1400" baseline="0" dirty="0" err="1"/>
              <a:t>enough</a:t>
            </a:r>
            <a:r>
              <a:rPr lang="nl-NL" sz="1400" baseline="0" dirty="0"/>
              <a:t> PPM. </a:t>
            </a: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20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187989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699801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315520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707595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962147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97195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26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08740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This is our program.</a:t>
            </a:r>
            <a:r>
              <a:rPr lang="en-US" sz="1400" baseline="0" dirty="0"/>
              <a:t> </a:t>
            </a:r>
          </a:p>
          <a:p>
            <a:endParaRPr lang="en-US" sz="1400" baseline="0" dirty="0"/>
          </a:p>
          <a:p>
            <a:r>
              <a:rPr lang="en-US" sz="1400" dirty="0"/>
              <a:t>We will start with an introduction</a:t>
            </a:r>
            <a:r>
              <a:rPr lang="en-US" sz="1400" baseline="0" dirty="0"/>
              <a:t> to get to know each other. </a:t>
            </a:r>
          </a:p>
          <a:p>
            <a:endParaRPr lang="en-US" sz="1400" baseline="0" dirty="0"/>
          </a:p>
          <a:p>
            <a:r>
              <a:rPr lang="en-US" sz="1400" baseline="0" dirty="0"/>
              <a:t>After that Hendrik-Jan will tell us about the health effects of nitrous oxide for employees in general and for pregnant employees in particular. </a:t>
            </a:r>
          </a:p>
          <a:p>
            <a:endParaRPr lang="en-US" sz="1400" baseline="0" dirty="0"/>
          </a:p>
          <a:p>
            <a:r>
              <a:rPr lang="en-US" sz="1400" baseline="0" dirty="0"/>
              <a:t>Next we will discuss the factors that determine the concentration of nitrous oxide in the work environment. </a:t>
            </a:r>
          </a:p>
          <a:p>
            <a:endParaRPr lang="en-US" sz="1400" baseline="0" dirty="0"/>
          </a:p>
          <a:p>
            <a:r>
              <a:rPr lang="en-US" sz="1400" baseline="0" dirty="0"/>
              <a:t>Next Hendrik-Jan will tell us about The Theory of Hierarchy of control, this is a strategy to establish preventive measures at the workplace. </a:t>
            </a:r>
          </a:p>
          <a:p>
            <a:endParaRPr lang="en-US" sz="1400" baseline="0" dirty="0"/>
          </a:p>
          <a:p>
            <a:r>
              <a:rPr lang="en-US" sz="1400" baseline="0" dirty="0"/>
              <a:t>Afterwards there will be two exercises.</a:t>
            </a: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89936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400" baseline="0" dirty="0" err="1"/>
              <a:t>Before</a:t>
            </a:r>
            <a:r>
              <a:rPr lang="nl-NL" sz="1400" baseline="0" dirty="0"/>
              <a:t> we start we are </a:t>
            </a:r>
            <a:r>
              <a:rPr lang="nl-NL" sz="1400" baseline="0" dirty="0" err="1"/>
              <a:t>curious</a:t>
            </a:r>
            <a:r>
              <a:rPr lang="nl-NL" sz="1400" baseline="0" dirty="0"/>
              <a:t> </a:t>
            </a:r>
            <a:r>
              <a:rPr lang="nl-NL" sz="1400" baseline="0" dirty="0" err="1"/>
              <a:t>about</a:t>
            </a:r>
            <a:r>
              <a:rPr lang="nl-NL" sz="1400" baseline="0" dirty="0"/>
              <a:t> </a:t>
            </a:r>
            <a:r>
              <a:rPr lang="nl-NL" sz="1400" baseline="0" dirty="0" err="1"/>
              <a:t>your</a:t>
            </a:r>
            <a:r>
              <a:rPr lang="nl-NL" sz="1400" baseline="0" dirty="0"/>
              <a:t> </a:t>
            </a:r>
            <a:r>
              <a:rPr lang="nl-NL" sz="1400" baseline="0" dirty="0" err="1"/>
              <a:t>experience</a:t>
            </a:r>
            <a:r>
              <a:rPr lang="nl-NL" sz="1400" baseline="0" dirty="0"/>
              <a:t> </a:t>
            </a:r>
            <a:r>
              <a:rPr lang="nl-NL" sz="1400" baseline="0" dirty="0" err="1"/>
              <a:t>with</a:t>
            </a:r>
            <a:r>
              <a:rPr lang="nl-NL" sz="1400" baseline="0" dirty="0"/>
              <a:t> </a:t>
            </a:r>
            <a:r>
              <a:rPr lang="nl-NL" sz="1400" baseline="0" dirty="0" err="1"/>
              <a:t>nitrous</a:t>
            </a:r>
            <a:r>
              <a:rPr lang="nl-NL" sz="1400" baseline="0" dirty="0"/>
              <a:t> oxide: </a:t>
            </a:r>
          </a:p>
          <a:p>
            <a:pPr marL="0" indent="0">
              <a:buNone/>
            </a:pPr>
            <a:endParaRPr lang="nl-NL" sz="1400" baseline="0" dirty="0"/>
          </a:p>
          <a:p>
            <a:pPr marL="228600" indent="-228600">
              <a:buAutoNum type="arabicPeriod"/>
            </a:pPr>
            <a:r>
              <a:rPr lang="nl-NL" sz="1400" baseline="0" dirty="0" err="1"/>
              <a:t>Who</a:t>
            </a:r>
            <a:r>
              <a:rPr lang="nl-NL" sz="1400" baseline="0" dirty="0"/>
              <a:t> does </a:t>
            </a:r>
            <a:r>
              <a:rPr lang="nl-NL" sz="1400" baseline="0" dirty="0" err="1"/>
              <a:t>administer</a:t>
            </a:r>
            <a:r>
              <a:rPr lang="nl-NL" sz="1400" baseline="0" dirty="0"/>
              <a:t> </a:t>
            </a:r>
            <a:r>
              <a:rPr lang="nl-NL" sz="1400" baseline="0" dirty="0" err="1"/>
              <a:t>nitrous</a:t>
            </a:r>
            <a:r>
              <a:rPr lang="nl-NL" sz="1400" baseline="0" dirty="0"/>
              <a:t> oxide on a </a:t>
            </a:r>
            <a:r>
              <a:rPr lang="nl-NL" sz="1400" baseline="0" dirty="0" err="1"/>
              <a:t>daily</a:t>
            </a:r>
            <a:r>
              <a:rPr lang="nl-NL" sz="1400" baseline="0" dirty="0"/>
              <a:t> base? </a:t>
            </a:r>
          </a:p>
          <a:p>
            <a:pPr marL="0" indent="0">
              <a:buNone/>
            </a:pPr>
            <a:r>
              <a:rPr lang="nl-NL" sz="1400" baseline="0" dirty="0"/>
              <a:t>  </a:t>
            </a:r>
          </a:p>
          <a:p>
            <a:pPr marL="0" indent="0">
              <a:buNone/>
            </a:pPr>
            <a:r>
              <a:rPr lang="nl-NL" sz="1400" baseline="0" dirty="0" err="1"/>
              <a:t>What</a:t>
            </a:r>
            <a:r>
              <a:rPr lang="nl-NL" sz="1400" baseline="0" dirty="0"/>
              <a:t> are </a:t>
            </a:r>
            <a:r>
              <a:rPr lang="nl-NL" sz="1400" baseline="0" dirty="0" err="1"/>
              <a:t>your</a:t>
            </a:r>
            <a:r>
              <a:rPr lang="nl-NL" sz="1400" baseline="0" dirty="0"/>
              <a:t> </a:t>
            </a:r>
            <a:r>
              <a:rPr lang="nl-NL" sz="1400" baseline="0" dirty="0" err="1"/>
              <a:t>experiences</a:t>
            </a:r>
            <a:r>
              <a:rPr lang="nl-NL" sz="1400" baseline="0" dirty="0"/>
              <a:t> </a:t>
            </a:r>
            <a:r>
              <a:rPr lang="nl-NL" sz="1400" baseline="0" dirty="0" err="1"/>
              <a:t>with</a:t>
            </a:r>
            <a:r>
              <a:rPr lang="nl-NL" sz="1400" baseline="0" dirty="0"/>
              <a:t> </a:t>
            </a:r>
            <a:r>
              <a:rPr lang="nl-NL" sz="1400" baseline="0" dirty="0" err="1"/>
              <a:t>nitrous</a:t>
            </a:r>
            <a:r>
              <a:rPr lang="nl-NL" sz="1400" baseline="0" dirty="0"/>
              <a:t> oxide? </a:t>
            </a:r>
          </a:p>
          <a:p>
            <a:pPr marL="0" indent="0">
              <a:buNone/>
            </a:pPr>
            <a:r>
              <a:rPr lang="nl-NL" sz="1400" baseline="0" dirty="0" err="1"/>
              <a:t>What</a:t>
            </a:r>
            <a:r>
              <a:rPr lang="nl-NL" sz="1400" baseline="0" dirty="0"/>
              <a:t> are </a:t>
            </a:r>
            <a:r>
              <a:rPr lang="nl-NL" sz="1400" baseline="0" dirty="0" err="1"/>
              <a:t>your</a:t>
            </a:r>
            <a:r>
              <a:rPr lang="nl-NL" sz="1400" baseline="0" dirty="0"/>
              <a:t> </a:t>
            </a:r>
            <a:r>
              <a:rPr lang="nl-NL" sz="1400" baseline="0" dirty="0" err="1"/>
              <a:t>expectations</a:t>
            </a:r>
            <a:r>
              <a:rPr lang="nl-NL" sz="1400" baseline="0" dirty="0"/>
              <a:t> of </a:t>
            </a:r>
            <a:r>
              <a:rPr lang="nl-NL" sz="1400" baseline="0" dirty="0" err="1"/>
              <a:t>this</a:t>
            </a:r>
            <a:r>
              <a:rPr lang="nl-NL" sz="1400" baseline="0" dirty="0"/>
              <a:t> workshop? </a:t>
            </a:r>
          </a:p>
          <a:p>
            <a:pPr marL="0" indent="0">
              <a:buNone/>
            </a:pPr>
            <a:r>
              <a:rPr lang="nl-NL" sz="1400" baseline="0" dirty="0"/>
              <a:t>Do </a:t>
            </a:r>
            <a:r>
              <a:rPr lang="nl-NL" sz="1400" baseline="0" dirty="0" err="1"/>
              <a:t>you</a:t>
            </a:r>
            <a:r>
              <a:rPr lang="nl-NL" sz="1400" baseline="0" dirty="0"/>
              <a:t> have </a:t>
            </a:r>
            <a:r>
              <a:rPr lang="nl-NL" sz="1400" baseline="0" dirty="0" err="1"/>
              <a:t>questions</a:t>
            </a:r>
            <a:r>
              <a:rPr lang="nl-NL" sz="1400" baseline="0" dirty="0"/>
              <a:t> in advance? </a:t>
            </a:r>
          </a:p>
          <a:p>
            <a:pPr marL="0" indent="0">
              <a:buNone/>
            </a:pPr>
            <a:endParaRPr lang="nl-NL" sz="1400" baseline="0" dirty="0"/>
          </a:p>
          <a:p>
            <a:pPr marL="0" indent="0">
              <a:buNone/>
            </a:pPr>
            <a:r>
              <a:rPr lang="nl-NL" sz="1400" baseline="0" dirty="0"/>
              <a:t>2.   </a:t>
            </a:r>
            <a:r>
              <a:rPr lang="nl-NL" sz="1400" baseline="0" dirty="0" err="1"/>
              <a:t>Who</a:t>
            </a:r>
            <a:r>
              <a:rPr lang="nl-NL" sz="1400" baseline="0" dirty="0"/>
              <a:t> does </a:t>
            </a:r>
            <a:r>
              <a:rPr lang="nl-NL" sz="1400" baseline="0" dirty="0" err="1"/>
              <a:t>not</a:t>
            </a:r>
            <a:r>
              <a:rPr lang="nl-NL" sz="1400" baseline="0" dirty="0"/>
              <a:t> </a:t>
            </a:r>
            <a:r>
              <a:rPr lang="nl-NL" sz="1400" baseline="0" dirty="0" err="1"/>
              <a:t>administer</a:t>
            </a:r>
            <a:r>
              <a:rPr lang="nl-NL" sz="1400" baseline="0" dirty="0"/>
              <a:t> </a:t>
            </a:r>
            <a:r>
              <a:rPr lang="nl-NL" sz="1400" baseline="0" dirty="0" err="1"/>
              <a:t>nitrous</a:t>
            </a:r>
            <a:r>
              <a:rPr lang="nl-NL" sz="1400" baseline="0" dirty="0"/>
              <a:t> oxide? </a:t>
            </a:r>
          </a:p>
          <a:p>
            <a:pPr marL="228600" indent="-228600">
              <a:buAutoNum type="arabicPeriod"/>
            </a:pPr>
            <a:endParaRPr lang="nl-NL" sz="1400" baseline="0" dirty="0"/>
          </a:p>
          <a:p>
            <a:pPr marL="0" indent="0">
              <a:buNone/>
            </a:pPr>
            <a:r>
              <a:rPr lang="nl-NL" sz="1400" baseline="0" dirty="0" err="1"/>
              <a:t>What</a:t>
            </a:r>
            <a:r>
              <a:rPr lang="nl-NL" sz="1400" baseline="0" dirty="0"/>
              <a:t> are </a:t>
            </a:r>
            <a:r>
              <a:rPr lang="nl-NL" sz="1400" baseline="0" dirty="0" err="1"/>
              <a:t>your</a:t>
            </a:r>
            <a:r>
              <a:rPr lang="nl-NL" sz="1400" baseline="0" dirty="0"/>
              <a:t> </a:t>
            </a:r>
            <a:r>
              <a:rPr lang="nl-NL" sz="1400" baseline="0" dirty="0" err="1"/>
              <a:t>experiences</a:t>
            </a:r>
            <a:r>
              <a:rPr lang="nl-NL" sz="1400" baseline="0" dirty="0"/>
              <a:t> </a:t>
            </a:r>
            <a:r>
              <a:rPr lang="nl-NL" sz="1400" baseline="0" dirty="0" err="1"/>
              <a:t>with</a:t>
            </a:r>
            <a:r>
              <a:rPr lang="nl-NL" sz="1400" baseline="0" dirty="0"/>
              <a:t> </a:t>
            </a:r>
            <a:r>
              <a:rPr lang="nl-NL" sz="1400" baseline="0" dirty="0" err="1"/>
              <a:t>nitrous</a:t>
            </a:r>
            <a:r>
              <a:rPr lang="nl-NL" sz="1400" baseline="0" dirty="0"/>
              <a:t> oxide? </a:t>
            </a:r>
          </a:p>
          <a:p>
            <a:pPr marL="0" indent="0">
              <a:buNone/>
            </a:pPr>
            <a:r>
              <a:rPr lang="nl-NL" sz="1400" baseline="0" dirty="0" err="1"/>
              <a:t>What</a:t>
            </a:r>
            <a:r>
              <a:rPr lang="nl-NL" sz="1400" baseline="0" dirty="0"/>
              <a:t> are </a:t>
            </a:r>
            <a:r>
              <a:rPr lang="nl-NL" sz="1400" baseline="0" dirty="0" err="1"/>
              <a:t>your</a:t>
            </a:r>
            <a:r>
              <a:rPr lang="nl-NL" sz="1400" baseline="0" dirty="0"/>
              <a:t> </a:t>
            </a:r>
            <a:r>
              <a:rPr lang="nl-NL" sz="1400" baseline="0" dirty="0" err="1"/>
              <a:t>expectations</a:t>
            </a:r>
            <a:r>
              <a:rPr lang="nl-NL" sz="1400" baseline="0" dirty="0"/>
              <a:t> of </a:t>
            </a:r>
            <a:r>
              <a:rPr lang="nl-NL" sz="1400" baseline="0" dirty="0" err="1"/>
              <a:t>this</a:t>
            </a:r>
            <a:r>
              <a:rPr lang="nl-NL" sz="1400" baseline="0" dirty="0"/>
              <a:t> workshop? </a:t>
            </a:r>
          </a:p>
          <a:p>
            <a:pPr marL="0" indent="0">
              <a:buNone/>
            </a:pPr>
            <a:r>
              <a:rPr lang="nl-NL" sz="1400" baseline="0" dirty="0"/>
              <a:t>Do </a:t>
            </a:r>
            <a:r>
              <a:rPr lang="nl-NL" sz="1400" baseline="0" dirty="0" err="1"/>
              <a:t>you</a:t>
            </a:r>
            <a:r>
              <a:rPr lang="nl-NL" sz="1400" baseline="0" dirty="0"/>
              <a:t> have </a:t>
            </a:r>
            <a:r>
              <a:rPr lang="nl-NL" sz="1400" baseline="0" dirty="0" err="1"/>
              <a:t>questions</a:t>
            </a:r>
            <a:r>
              <a:rPr lang="nl-NL" sz="1400" baseline="0" dirty="0"/>
              <a:t> in advance? </a:t>
            </a:r>
          </a:p>
          <a:p>
            <a:pPr marL="0" indent="0">
              <a:buNone/>
            </a:pPr>
            <a:r>
              <a:rPr lang="nl-NL" sz="1400" baseline="0" dirty="0"/>
              <a:t> </a:t>
            </a:r>
          </a:p>
          <a:p>
            <a:r>
              <a:rPr lang="nl-NL" sz="1400" dirty="0"/>
              <a:t>3. </a:t>
            </a:r>
            <a:r>
              <a:rPr lang="nl-NL" sz="1400" dirty="0" err="1"/>
              <a:t>Others</a:t>
            </a:r>
            <a:r>
              <a:rPr lang="nl-NL" sz="1400" dirty="0"/>
              <a:t> </a:t>
            </a:r>
            <a:r>
              <a:rPr lang="nl-NL" sz="1400" dirty="0" err="1"/>
              <a:t>who</a:t>
            </a:r>
            <a:r>
              <a:rPr lang="nl-NL" sz="1400" dirty="0"/>
              <a:t> have </a:t>
            </a:r>
            <a:r>
              <a:rPr lang="nl-NL" sz="1400" dirty="0" err="1"/>
              <a:t>questions</a:t>
            </a:r>
            <a:r>
              <a:rPr lang="nl-NL" sz="1400" dirty="0"/>
              <a:t> in advance?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71291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77932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6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31693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51358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dirty="0"/>
              <a:t>Omrekenfactor 1 mg/m3 = 0,545 PPM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8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48739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9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42213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 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>
                <a:latin typeface="Arial" charset="0"/>
                <a:ea typeface="Arial" charset="0"/>
                <a:cs typeface="Arial" charset="0"/>
              </a:defRPr>
            </a:lvl5pPr>
            <a:lvl6pPr marL="0" indent="0">
              <a:buNone/>
              <a:defRPr/>
            </a:lvl6pPr>
            <a:lvl7pPr marL="0" indent="0">
              <a:buNone/>
              <a:tabLst/>
              <a:defRPr sz="1400"/>
            </a:lvl7pPr>
            <a:lvl8pPr marL="4763" indent="0">
              <a:buNone/>
              <a:tabLst/>
              <a:defRPr sz="1400"/>
            </a:lvl8pPr>
            <a:lvl9pPr marL="0" indent="0">
              <a:buNone/>
              <a:tabLst/>
              <a:defRPr sz="1400"/>
            </a:lvl9pPr>
          </a:lstStyle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  <a:p>
            <a:pPr lvl="8"/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GB" noProof="0" dirty="0"/>
              <a:t>Click to edit title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wrap="square"/>
          <a:lstStyle>
            <a:lvl1pPr algn="l">
              <a:defRPr baseline="0"/>
            </a:lvl1pPr>
            <a:lvl2pPr marL="357188" indent="-282575" algn="l">
              <a:buFont typeface="Wingdings" charset="2"/>
              <a:buChar char="§"/>
              <a:tabLst/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title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  <a:p>
            <a:pPr lvl="3"/>
            <a:endParaRPr lang="en-GB" noProof="0" dirty="0"/>
          </a:p>
          <a:p>
            <a:pPr lvl="5"/>
            <a:endParaRPr lang="en-GB" noProof="0" dirty="0"/>
          </a:p>
        </p:txBody>
      </p:sp>
      <p:sp>
        <p:nvSpPr>
          <p:cNvPr id="9" name="Rechthoekige driehoek 8"/>
          <p:cNvSpPr/>
          <p:nvPr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8" y="4593931"/>
            <a:ext cx="873461" cy="346473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5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5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137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137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238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238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330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330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422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422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514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514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616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616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708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/>
        </p:nvSpPr>
        <p:spPr>
          <a:xfrm>
            <a:off x="708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/>
        </p:nvSpPr>
        <p:spPr>
          <a:xfrm>
            <a:off x="807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807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/>
        </p:nvSpPr>
        <p:spPr>
          <a:xfrm>
            <a:off x="899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/>
        </p:nvSpPr>
        <p:spPr>
          <a:xfrm>
            <a:off x="899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/>
        </p:nvSpPr>
        <p:spPr>
          <a:xfrm>
            <a:off x="1000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/>
        </p:nvSpPr>
        <p:spPr>
          <a:xfrm>
            <a:off x="1000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/>
          <p:cNvSpPr/>
          <p:nvPr/>
        </p:nvSpPr>
        <p:spPr>
          <a:xfrm>
            <a:off x="1092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/>
        </p:nvSpPr>
        <p:spPr>
          <a:xfrm>
            <a:off x="1092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/>
          <p:cNvSpPr/>
          <p:nvPr/>
        </p:nvSpPr>
        <p:spPr>
          <a:xfrm>
            <a:off x="1184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1184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/>
          <p:cNvSpPr/>
          <p:nvPr/>
        </p:nvSpPr>
        <p:spPr>
          <a:xfrm>
            <a:off x="1276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1276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1378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/>
          <p:cNvSpPr/>
          <p:nvPr/>
        </p:nvSpPr>
        <p:spPr>
          <a:xfrm>
            <a:off x="1378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/>
          <p:cNvSpPr/>
          <p:nvPr/>
        </p:nvSpPr>
        <p:spPr>
          <a:xfrm>
            <a:off x="1470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/>
          <p:cNvSpPr/>
          <p:nvPr/>
        </p:nvSpPr>
        <p:spPr>
          <a:xfrm>
            <a:off x="1470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/>
          <p:cNvSpPr/>
          <p:nvPr/>
        </p:nvSpPr>
        <p:spPr>
          <a:xfrm>
            <a:off x="1569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/>
          <p:cNvSpPr/>
          <p:nvPr/>
        </p:nvSpPr>
        <p:spPr>
          <a:xfrm>
            <a:off x="1569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/>
          <p:cNvSpPr/>
          <p:nvPr/>
        </p:nvSpPr>
        <p:spPr>
          <a:xfrm>
            <a:off x="1661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/>
          <p:cNvSpPr/>
          <p:nvPr/>
        </p:nvSpPr>
        <p:spPr>
          <a:xfrm>
            <a:off x="1661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/>
        </p:nvSpPr>
        <p:spPr>
          <a:xfrm>
            <a:off x="1762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/>
          <p:cNvSpPr/>
          <p:nvPr/>
        </p:nvSpPr>
        <p:spPr>
          <a:xfrm>
            <a:off x="1762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/>
        </p:nvSpPr>
        <p:spPr>
          <a:xfrm>
            <a:off x="1854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/>
        </p:nvSpPr>
        <p:spPr>
          <a:xfrm>
            <a:off x="1854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/>
          <p:cNvSpPr/>
          <p:nvPr/>
        </p:nvSpPr>
        <p:spPr>
          <a:xfrm>
            <a:off x="1946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hthoek 51"/>
          <p:cNvSpPr/>
          <p:nvPr/>
        </p:nvSpPr>
        <p:spPr>
          <a:xfrm>
            <a:off x="1946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hthoek 52"/>
          <p:cNvSpPr/>
          <p:nvPr/>
        </p:nvSpPr>
        <p:spPr>
          <a:xfrm>
            <a:off x="2038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hthoek 53"/>
          <p:cNvSpPr/>
          <p:nvPr/>
        </p:nvSpPr>
        <p:spPr>
          <a:xfrm>
            <a:off x="2038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/>
        </p:nvSpPr>
        <p:spPr>
          <a:xfrm>
            <a:off x="2140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/>
          <p:cNvSpPr/>
          <p:nvPr/>
        </p:nvSpPr>
        <p:spPr>
          <a:xfrm>
            <a:off x="2140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/>
          <p:cNvSpPr/>
          <p:nvPr/>
        </p:nvSpPr>
        <p:spPr>
          <a:xfrm>
            <a:off x="2232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/>
          <p:cNvSpPr/>
          <p:nvPr/>
        </p:nvSpPr>
        <p:spPr>
          <a:xfrm>
            <a:off x="2232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9" name="Rechthoek 58"/>
          <p:cNvSpPr/>
          <p:nvPr/>
        </p:nvSpPr>
        <p:spPr>
          <a:xfrm>
            <a:off x="2331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hthoek 59"/>
          <p:cNvSpPr/>
          <p:nvPr/>
        </p:nvSpPr>
        <p:spPr>
          <a:xfrm>
            <a:off x="2331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hthoek 60"/>
          <p:cNvSpPr/>
          <p:nvPr/>
        </p:nvSpPr>
        <p:spPr>
          <a:xfrm>
            <a:off x="2423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hthoek 61"/>
          <p:cNvSpPr/>
          <p:nvPr/>
        </p:nvSpPr>
        <p:spPr>
          <a:xfrm>
            <a:off x="2423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hthoek 62"/>
          <p:cNvSpPr/>
          <p:nvPr/>
        </p:nvSpPr>
        <p:spPr>
          <a:xfrm>
            <a:off x="2524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/>
        </p:nvSpPr>
        <p:spPr>
          <a:xfrm>
            <a:off x="2524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Rechthoek 64"/>
          <p:cNvSpPr/>
          <p:nvPr/>
        </p:nvSpPr>
        <p:spPr>
          <a:xfrm>
            <a:off x="2616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hthoek 65"/>
          <p:cNvSpPr/>
          <p:nvPr/>
        </p:nvSpPr>
        <p:spPr>
          <a:xfrm>
            <a:off x="2616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/>
        </p:nvSpPr>
        <p:spPr>
          <a:xfrm>
            <a:off x="2708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/>
          <p:cNvSpPr/>
          <p:nvPr/>
        </p:nvSpPr>
        <p:spPr>
          <a:xfrm>
            <a:off x="2708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/>
          <p:cNvSpPr/>
          <p:nvPr/>
        </p:nvSpPr>
        <p:spPr>
          <a:xfrm>
            <a:off x="2800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/>
        </p:nvSpPr>
        <p:spPr>
          <a:xfrm>
            <a:off x="2800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hthoek 70"/>
          <p:cNvSpPr/>
          <p:nvPr/>
        </p:nvSpPr>
        <p:spPr>
          <a:xfrm>
            <a:off x="2902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hthoek 71"/>
          <p:cNvSpPr/>
          <p:nvPr/>
        </p:nvSpPr>
        <p:spPr>
          <a:xfrm>
            <a:off x="2902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/>
        </p:nvSpPr>
        <p:spPr>
          <a:xfrm>
            <a:off x="3000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hthoek 73"/>
          <p:cNvSpPr/>
          <p:nvPr/>
        </p:nvSpPr>
        <p:spPr>
          <a:xfrm>
            <a:off x="3000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hthoek 74"/>
          <p:cNvSpPr/>
          <p:nvPr/>
        </p:nvSpPr>
        <p:spPr>
          <a:xfrm>
            <a:off x="3095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/>
        </p:nvSpPr>
        <p:spPr>
          <a:xfrm>
            <a:off x="3095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hthoek 76"/>
          <p:cNvSpPr/>
          <p:nvPr/>
        </p:nvSpPr>
        <p:spPr>
          <a:xfrm>
            <a:off x="3187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8" name="Rechthoek 77"/>
          <p:cNvSpPr/>
          <p:nvPr/>
        </p:nvSpPr>
        <p:spPr>
          <a:xfrm>
            <a:off x="3187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hthoek 78"/>
          <p:cNvSpPr/>
          <p:nvPr/>
        </p:nvSpPr>
        <p:spPr>
          <a:xfrm>
            <a:off x="3288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0" name="Rechthoek 79"/>
          <p:cNvSpPr/>
          <p:nvPr/>
        </p:nvSpPr>
        <p:spPr>
          <a:xfrm>
            <a:off x="3288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Rechthoek 80"/>
          <p:cNvSpPr/>
          <p:nvPr/>
        </p:nvSpPr>
        <p:spPr>
          <a:xfrm>
            <a:off x="3381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Rechthoek 81"/>
          <p:cNvSpPr/>
          <p:nvPr/>
        </p:nvSpPr>
        <p:spPr>
          <a:xfrm>
            <a:off x="3381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3" name="Rechthoek 82"/>
          <p:cNvSpPr/>
          <p:nvPr/>
        </p:nvSpPr>
        <p:spPr>
          <a:xfrm>
            <a:off x="3473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Rechthoek 83"/>
          <p:cNvSpPr/>
          <p:nvPr/>
        </p:nvSpPr>
        <p:spPr>
          <a:xfrm>
            <a:off x="3473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5" name="Rechthoek 84"/>
          <p:cNvSpPr/>
          <p:nvPr/>
        </p:nvSpPr>
        <p:spPr>
          <a:xfrm>
            <a:off x="3565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6" name="Rechthoek 85"/>
          <p:cNvSpPr/>
          <p:nvPr/>
        </p:nvSpPr>
        <p:spPr>
          <a:xfrm>
            <a:off x="3565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7" name="Rechthoek 86"/>
          <p:cNvSpPr/>
          <p:nvPr/>
        </p:nvSpPr>
        <p:spPr>
          <a:xfrm>
            <a:off x="3666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8" name="Rechthoek 87"/>
          <p:cNvSpPr/>
          <p:nvPr/>
        </p:nvSpPr>
        <p:spPr>
          <a:xfrm>
            <a:off x="3666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Rechthoek 88"/>
          <p:cNvSpPr/>
          <p:nvPr/>
        </p:nvSpPr>
        <p:spPr>
          <a:xfrm>
            <a:off x="3758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/>
        </p:nvSpPr>
        <p:spPr>
          <a:xfrm>
            <a:off x="3758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1" name="Rechthoek 90"/>
          <p:cNvSpPr/>
          <p:nvPr/>
        </p:nvSpPr>
        <p:spPr>
          <a:xfrm>
            <a:off x="3857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2" name="Rechthoek 91"/>
          <p:cNvSpPr/>
          <p:nvPr/>
        </p:nvSpPr>
        <p:spPr>
          <a:xfrm>
            <a:off x="3857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Rechthoek 92"/>
          <p:cNvSpPr/>
          <p:nvPr/>
        </p:nvSpPr>
        <p:spPr>
          <a:xfrm>
            <a:off x="3949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Rechthoek 93"/>
          <p:cNvSpPr/>
          <p:nvPr/>
        </p:nvSpPr>
        <p:spPr>
          <a:xfrm>
            <a:off x="3949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Rechthoek 94"/>
          <p:cNvSpPr/>
          <p:nvPr/>
        </p:nvSpPr>
        <p:spPr>
          <a:xfrm>
            <a:off x="4050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Rechthoek 95"/>
          <p:cNvSpPr/>
          <p:nvPr/>
        </p:nvSpPr>
        <p:spPr>
          <a:xfrm>
            <a:off x="4050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Rechthoek 96"/>
          <p:cNvSpPr/>
          <p:nvPr/>
        </p:nvSpPr>
        <p:spPr>
          <a:xfrm>
            <a:off x="4143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Rechthoek 97"/>
          <p:cNvSpPr/>
          <p:nvPr/>
        </p:nvSpPr>
        <p:spPr>
          <a:xfrm>
            <a:off x="4143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9" name="Rechthoek 98"/>
          <p:cNvSpPr/>
          <p:nvPr/>
        </p:nvSpPr>
        <p:spPr>
          <a:xfrm>
            <a:off x="4235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0" name="Rechthoek 99"/>
          <p:cNvSpPr/>
          <p:nvPr/>
        </p:nvSpPr>
        <p:spPr>
          <a:xfrm>
            <a:off x="4235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1" name="Rechthoek 100"/>
          <p:cNvSpPr/>
          <p:nvPr/>
        </p:nvSpPr>
        <p:spPr>
          <a:xfrm>
            <a:off x="4327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Rechthoek 101"/>
          <p:cNvSpPr/>
          <p:nvPr/>
        </p:nvSpPr>
        <p:spPr>
          <a:xfrm>
            <a:off x="4327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3" name="Rechthoek 102"/>
          <p:cNvSpPr/>
          <p:nvPr/>
        </p:nvSpPr>
        <p:spPr>
          <a:xfrm>
            <a:off x="4428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4" name="Rechthoek 103"/>
          <p:cNvSpPr/>
          <p:nvPr/>
        </p:nvSpPr>
        <p:spPr>
          <a:xfrm>
            <a:off x="4428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" name="Rechthoek 104"/>
          <p:cNvSpPr/>
          <p:nvPr/>
        </p:nvSpPr>
        <p:spPr>
          <a:xfrm>
            <a:off x="4520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6" name="Rechthoek 105"/>
          <p:cNvSpPr/>
          <p:nvPr/>
        </p:nvSpPr>
        <p:spPr>
          <a:xfrm>
            <a:off x="4520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7" name="Rechthoek 106"/>
          <p:cNvSpPr/>
          <p:nvPr/>
        </p:nvSpPr>
        <p:spPr>
          <a:xfrm>
            <a:off x="4619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8" name="Rechthoek 107"/>
          <p:cNvSpPr/>
          <p:nvPr/>
        </p:nvSpPr>
        <p:spPr>
          <a:xfrm>
            <a:off x="4619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/>
          <p:cNvSpPr/>
          <p:nvPr/>
        </p:nvSpPr>
        <p:spPr>
          <a:xfrm>
            <a:off x="4711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Rechthoek 109"/>
          <p:cNvSpPr/>
          <p:nvPr/>
        </p:nvSpPr>
        <p:spPr>
          <a:xfrm>
            <a:off x="4711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/>
          <p:cNvSpPr/>
          <p:nvPr/>
        </p:nvSpPr>
        <p:spPr>
          <a:xfrm>
            <a:off x="4812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Rechthoek 111"/>
          <p:cNvSpPr/>
          <p:nvPr/>
        </p:nvSpPr>
        <p:spPr>
          <a:xfrm>
            <a:off x="4812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Rechthoek 112"/>
          <p:cNvSpPr/>
          <p:nvPr/>
        </p:nvSpPr>
        <p:spPr>
          <a:xfrm>
            <a:off x="4905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Rechthoek 113"/>
          <p:cNvSpPr/>
          <p:nvPr/>
        </p:nvSpPr>
        <p:spPr>
          <a:xfrm>
            <a:off x="4905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Rechthoek 114"/>
          <p:cNvSpPr/>
          <p:nvPr/>
        </p:nvSpPr>
        <p:spPr>
          <a:xfrm>
            <a:off x="4997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Rechthoek 115"/>
          <p:cNvSpPr/>
          <p:nvPr/>
        </p:nvSpPr>
        <p:spPr>
          <a:xfrm>
            <a:off x="4997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Rechthoek 116"/>
          <p:cNvSpPr/>
          <p:nvPr/>
        </p:nvSpPr>
        <p:spPr>
          <a:xfrm>
            <a:off x="5089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Rechthoek 117"/>
          <p:cNvSpPr/>
          <p:nvPr/>
        </p:nvSpPr>
        <p:spPr>
          <a:xfrm>
            <a:off x="5089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Rechthoek 118"/>
          <p:cNvSpPr/>
          <p:nvPr/>
        </p:nvSpPr>
        <p:spPr>
          <a:xfrm>
            <a:off x="5190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Rechthoek 119"/>
          <p:cNvSpPr/>
          <p:nvPr/>
        </p:nvSpPr>
        <p:spPr>
          <a:xfrm>
            <a:off x="5190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Rechthoek 120"/>
          <p:cNvSpPr/>
          <p:nvPr/>
        </p:nvSpPr>
        <p:spPr>
          <a:xfrm>
            <a:off x="5282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Rechthoek 121"/>
          <p:cNvSpPr/>
          <p:nvPr/>
        </p:nvSpPr>
        <p:spPr>
          <a:xfrm>
            <a:off x="5282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Rechthoek 122"/>
          <p:cNvSpPr/>
          <p:nvPr/>
        </p:nvSpPr>
        <p:spPr>
          <a:xfrm>
            <a:off x="5381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4" name="Rechthoek 123"/>
          <p:cNvSpPr/>
          <p:nvPr/>
        </p:nvSpPr>
        <p:spPr>
          <a:xfrm>
            <a:off x="5381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5" name="Rechthoek 124"/>
          <p:cNvSpPr/>
          <p:nvPr/>
        </p:nvSpPr>
        <p:spPr>
          <a:xfrm>
            <a:off x="5473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6" name="Rechthoek 125"/>
          <p:cNvSpPr/>
          <p:nvPr/>
        </p:nvSpPr>
        <p:spPr>
          <a:xfrm>
            <a:off x="5473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7" name="Rechthoek 126"/>
          <p:cNvSpPr/>
          <p:nvPr/>
        </p:nvSpPr>
        <p:spPr>
          <a:xfrm>
            <a:off x="5574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8" name="Rechthoek 127"/>
          <p:cNvSpPr/>
          <p:nvPr/>
        </p:nvSpPr>
        <p:spPr>
          <a:xfrm>
            <a:off x="5574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9" name="Rechthoek 128"/>
          <p:cNvSpPr/>
          <p:nvPr/>
        </p:nvSpPr>
        <p:spPr>
          <a:xfrm>
            <a:off x="5667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0" name="Rechthoek 129"/>
          <p:cNvSpPr/>
          <p:nvPr/>
        </p:nvSpPr>
        <p:spPr>
          <a:xfrm>
            <a:off x="5667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1" name="Rechthoek 130"/>
          <p:cNvSpPr/>
          <p:nvPr/>
        </p:nvSpPr>
        <p:spPr>
          <a:xfrm>
            <a:off x="576451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2" name="Rechthoek 131"/>
          <p:cNvSpPr/>
          <p:nvPr/>
        </p:nvSpPr>
        <p:spPr>
          <a:xfrm>
            <a:off x="576451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3" name="Rechthoek 132"/>
          <p:cNvSpPr/>
          <p:nvPr/>
        </p:nvSpPr>
        <p:spPr>
          <a:xfrm>
            <a:off x="58565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4" name="Rechthoek 133"/>
          <p:cNvSpPr/>
          <p:nvPr/>
        </p:nvSpPr>
        <p:spPr>
          <a:xfrm>
            <a:off x="58565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5" name="Rechthoek 134"/>
          <p:cNvSpPr/>
          <p:nvPr/>
        </p:nvSpPr>
        <p:spPr>
          <a:xfrm>
            <a:off x="5958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" name="Rechthoek 135"/>
          <p:cNvSpPr/>
          <p:nvPr/>
        </p:nvSpPr>
        <p:spPr>
          <a:xfrm>
            <a:off x="59581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7" name="Rechthoek 136"/>
          <p:cNvSpPr/>
          <p:nvPr/>
        </p:nvSpPr>
        <p:spPr>
          <a:xfrm>
            <a:off x="6050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8" name="Rechthoek 137"/>
          <p:cNvSpPr/>
          <p:nvPr/>
        </p:nvSpPr>
        <p:spPr>
          <a:xfrm>
            <a:off x="605026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9" name="Rechthoek 138"/>
          <p:cNvSpPr/>
          <p:nvPr/>
        </p:nvSpPr>
        <p:spPr>
          <a:xfrm>
            <a:off x="6152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Rechthoek 139"/>
          <p:cNvSpPr/>
          <p:nvPr/>
        </p:nvSpPr>
        <p:spPr>
          <a:xfrm>
            <a:off x="6152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Rechthoek 140"/>
          <p:cNvSpPr/>
          <p:nvPr/>
        </p:nvSpPr>
        <p:spPr>
          <a:xfrm>
            <a:off x="6244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Rechthoek 141"/>
          <p:cNvSpPr/>
          <p:nvPr/>
        </p:nvSpPr>
        <p:spPr>
          <a:xfrm>
            <a:off x="6244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Rechthoek 142"/>
          <p:cNvSpPr/>
          <p:nvPr/>
        </p:nvSpPr>
        <p:spPr>
          <a:xfrm>
            <a:off x="6336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Rechthoek 143"/>
          <p:cNvSpPr/>
          <p:nvPr/>
        </p:nvSpPr>
        <p:spPr>
          <a:xfrm>
            <a:off x="6336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Rechthoek 144"/>
          <p:cNvSpPr/>
          <p:nvPr/>
        </p:nvSpPr>
        <p:spPr>
          <a:xfrm>
            <a:off x="6428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Rechthoek 145"/>
          <p:cNvSpPr/>
          <p:nvPr/>
        </p:nvSpPr>
        <p:spPr>
          <a:xfrm>
            <a:off x="6428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Rechthoek 146"/>
          <p:cNvSpPr/>
          <p:nvPr/>
        </p:nvSpPr>
        <p:spPr>
          <a:xfrm>
            <a:off x="6530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8" name="Rechthoek 147"/>
          <p:cNvSpPr/>
          <p:nvPr/>
        </p:nvSpPr>
        <p:spPr>
          <a:xfrm>
            <a:off x="6530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9" name="Rechthoek 148"/>
          <p:cNvSpPr/>
          <p:nvPr/>
        </p:nvSpPr>
        <p:spPr>
          <a:xfrm>
            <a:off x="6622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0" name="Rechthoek 149"/>
          <p:cNvSpPr/>
          <p:nvPr/>
        </p:nvSpPr>
        <p:spPr>
          <a:xfrm>
            <a:off x="66220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1" name="Rechthoek 150"/>
          <p:cNvSpPr/>
          <p:nvPr/>
        </p:nvSpPr>
        <p:spPr>
          <a:xfrm>
            <a:off x="67205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Rechthoek 151"/>
          <p:cNvSpPr/>
          <p:nvPr/>
        </p:nvSpPr>
        <p:spPr>
          <a:xfrm>
            <a:off x="67205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3" name="Rechthoek 152"/>
          <p:cNvSpPr/>
          <p:nvPr/>
        </p:nvSpPr>
        <p:spPr>
          <a:xfrm>
            <a:off x="68125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4" name="Rechthoek 153"/>
          <p:cNvSpPr/>
          <p:nvPr/>
        </p:nvSpPr>
        <p:spPr>
          <a:xfrm>
            <a:off x="68125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Rechthoek 154"/>
          <p:cNvSpPr/>
          <p:nvPr/>
        </p:nvSpPr>
        <p:spPr>
          <a:xfrm>
            <a:off x="6914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Rechthoek 155"/>
          <p:cNvSpPr/>
          <p:nvPr/>
        </p:nvSpPr>
        <p:spPr>
          <a:xfrm>
            <a:off x="6914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Rechthoek 156"/>
          <p:cNvSpPr/>
          <p:nvPr/>
        </p:nvSpPr>
        <p:spPr>
          <a:xfrm>
            <a:off x="7006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Rechthoek 157"/>
          <p:cNvSpPr/>
          <p:nvPr/>
        </p:nvSpPr>
        <p:spPr>
          <a:xfrm>
            <a:off x="7006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9" name="Rechthoek 158"/>
          <p:cNvSpPr/>
          <p:nvPr/>
        </p:nvSpPr>
        <p:spPr>
          <a:xfrm>
            <a:off x="7098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0" name="Rechthoek 159"/>
          <p:cNvSpPr/>
          <p:nvPr/>
        </p:nvSpPr>
        <p:spPr>
          <a:xfrm>
            <a:off x="7098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1" name="Rechthoek 160"/>
          <p:cNvSpPr/>
          <p:nvPr/>
        </p:nvSpPr>
        <p:spPr>
          <a:xfrm>
            <a:off x="7190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Rechthoek 161"/>
          <p:cNvSpPr/>
          <p:nvPr/>
        </p:nvSpPr>
        <p:spPr>
          <a:xfrm>
            <a:off x="7190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Rechthoek 162"/>
          <p:cNvSpPr/>
          <p:nvPr/>
        </p:nvSpPr>
        <p:spPr>
          <a:xfrm>
            <a:off x="7292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4" name="Rechthoek 163"/>
          <p:cNvSpPr/>
          <p:nvPr/>
        </p:nvSpPr>
        <p:spPr>
          <a:xfrm>
            <a:off x="7292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5" name="Rechthoek 164"/>
          <p:cNvSpPr/>
          <p:nvPr/>
        </p:nvSpPr>
        <p:spPr>
          <a:xfrm>
            <a:off x="7384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6" name="Rechthoek 165"/>
          <p:cNvSpPr/>
          <p:nvPr/>
        </p:nvSpPr>
        <p:spPr>
          <a:xfrm>
            <a:off x="7482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7" name="Rechthoek 166"/>
          <p:cNvSpPr/>
          <p:nvPr/>
        </p:nvSpPr>
        <p:spPr>
          <a:xfrm>
            <a:off x="7574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 baseline="0">
          <a:solidFill>
            <a:srgbClr val="0C2074"/>
          </a:solidFill>
          <a:latin typeface="+mn-lt"/>
          <a:ea typeface="+mn-ea"/>
          <a:cs typeface="+mn-cs"/>
        </a:defRPr>
      </a:lvl1pPr>
      <a:lvl2pPr marL="357188" indent="-282575" algn="l" defTabSz="685800" rtl="0" eaLnBrk="1" latinLnBrk="0" hangingPunct="1">
        <a:lnSpc>
          <a:spcPct val="90000"/>
        </a:lnSpc>
        <a:spcBef>
          <a:spcPts val="375"/>
        </a:spcBef>
        <a:buClr>
          <a:srgbClr val="86D2EE"/>
        </a:buClr>
        <a:buFont typeface="Wingdings" charset="2"/>
        <a:buChar char="§"/>
        <a:tabLst/>
        <a:defRPr sz="1400" i="0" kern="1200" baseline="0">
          <a:solidFill>
            <a:srgbClr val="0C2074"/>
          </a:solidFill>
          <a:latin typeface="+mn-lt"/>
          <a:ea typeface="+mn-ea"/>
          <a:cs typeface="+mn-cs"/>
        </a:defRPr>
      </a:lvl2pPr>
      <a:lvl3pPr marL="357188" marR="0" indent="227013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0C2074"/>
        </a:buClr>
        <a:buSzTx/>
        <a:buFont typeface="Arial" charset="0"/>
        <a:buChar char="•"/>
        <a:tabLst/>
        <a:defRPr sz="1200" b="0" i="0" kern="1200">
          <a:solidFill>
            <a:srgbClr val="0C2074"/>
          </a:solidFill>
          <a:latin typeface="Arial" charset="0"/>
          <a:ea typeface="Arial" charset="0"/>
          <a:cs typeface="Arial" charset="0"/>
        </a:defRPr>
      </a:lvl3pPr>
      <a:lvl4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tabLst/>
        <a:defRPr sz="1400" b="0" i="0" kern="1200" spc="0" baseline="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tabLst/>
        <a:defRPr sz="1400" kern="1200">
          <a:solidFill>
            <a:srgbClr val="0C2074"/>
          </a:solidFill>
          <a:latin typeface="+mn-lt"/>
          <a:ea typeface="+mn-ea"/>
          <a:cs typeface="+mn-cs"/>
        </a:defRPr>
      </a:lvl5pPr>
      <a:lvl6pPr marL="1714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4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0" Type="http://schemas.openxmlformats.org/officeDocument/2006/relationships/image" Target="../media/image38.jpeg"/><Relationship Id="rId4" Type="http://schemas.openxmlformats.org/officeDocument/2006/relationships/image" Target="../media/image28.jpeg"/><Relationship Id="rId9" Type="http://schemas.openxmlformats.org/officeDocument/2006/relationships/hyperlink" Target="https://static.webshopapp.com/shops/118958/files/106309271/medi-inn-labjas-geel-met-pe-laminaat-mrsa-bescherm.jpg?_ga=2.115337220.2062144982.1525679276-851531065.15256792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77915" y="773571"/>
            <a:ext cx="6806668" cy="9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C2074"/>
                </a:solidFill>
              </a:rPr>
              <a:t>Keeping Nitrous Oxide safe for all </a:t>
            </a:r>
          </a:p>
          <a:p>
            <a:r>
              <a:rPr lang="en-US" sz="1600" dirty="0">
                <a:solidFill>
                  <a:srgbClr val="0C2074"/>
                </a:solidFill>
              </a:rPr>
              <a:t>Solutions for controlling occupational exposure</a:t>
            </a:r>
            <a:endParaRPr lang="nl-NL" sz="1600" dirty="0">
              <a:solidFill>
                <a:srgbClr val="0C2074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77915" y="2841439"/>
            <a:ext cx="5887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  <a:p>
            <a:endParaRPr lang="nl-NL" sz="14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  <a:p>
            <a:endParaRPr lang="nl-NL" sz="1400" b="1" i="0" dirty="0">
              <a:solidFill>
                <a:srgbClr val="86D2EE"/>
              </a:solidFill>
              <a:ea typeface="Arial" charset="0"/>
              <a:cs typeface="Arial" charset="0"/>
            </a:endParaRPr>
          </a:p>
          <a:p>
            <a:endParaRPr lang="nl-NL" sz="1400" b="1" i="0" dirty="0">
              <a:solidFill>
                <a:schemeClr val="accent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r>
              <a:rPr lang="nl-NL" sz="1200" b="1" i="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Zita Kolder, </a:t>
            </a:r>
            <a:r>
              <a:rPr lang="nl-NL" sz="1200" b="1" i="0" dirty="0" err="1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Occupational</a:t>
            </a:r>
            <a:r>
              <a:rPr lang="nl-NL" sz="1200" b="1" i="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nl-NL" sz="1200" b="1" i="0" dirty="0" err="1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Hygienist</a:t>
            </a:r>
            <a:r>
              <a:rPr lang="nl-NL" sz="1200" b="1" i="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, ROH, Erasmus MC</a:t>
            </a:r>
          </a:p>
          <a:p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Hendrik Jan Jansen, Occupational Hygienist, Amsterdam UMC</a:t>
            </a:r>
            <a:endParaRPr lang="nl-NL" sz="1200" b="1" i="0" dirty="0">
              <a:solidFill>
                <a:schemeClr val="accent1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7" y="1585468"/>
            <a:ext cx="2354609" cy="19396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77" y="4498835"/>
            <a:ext cx="1910339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that determine the concentration of N</a:t>
            </a:r>
            <a:r>
              <a:rPr lang="en-US" sz="2800" baseline="-25000" dirty="0"/>
              <a:t>2</a:t>
            </a:r>
            <a:r>
              <a:rPr lang="en-US" sz="2800" dirty="0"/>
              <a:t>O in the work environment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727938"/>
          </a:xfrm>
        </p:spPr>
        <p:txBody>
          <a:bodyPr>
            <a:normAutofit/>
          </a:bodyPr>
          <a:lstStyle/>
          <a:p>
            <a:r>
              <a:rPr lang="en-US" sz="2000" b="1" dirty="0"/>
              <a:t>1. Concentration</a:t>
            </a:r>
            <a:r>
              <a:rPr lang="en-US" sz="2000" dirty="0"/>
              <a:t> N</a:t>
            </a:r>
            <a:r>
              <a:rPr lang="en-US" sz="2000" baseline="-25000" dirty="0"/>
              <a:t>2</a:t>
            </a:r>
            <a:r>
              <a:rPr lang="en-US" sz="2000" dirty="0"/>
              <a:t>O in the mixture</a:t>
            </a:r>
            <a:endParaRPr lang="nl-NL" sz="2000" dirty="0"/>
          </a:p>
        </p:txBody>
      </p:sp>
      <p:sp>
        <p:nvSpPr>
          <p:cNvPr id="4" name="Rechthoek 3"/>
          <p:cNvSpPr/>
          <p:nvPr/>
        </p:nvSpPr>
        <p:spPr>
          <a:xfrm rot="16200000">
            <a:off x="2792588" y="3534991"/>
            <a:ext cx="695739" cy="7957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16200000">
            <a:off x="2275750" y="2311829"/>
            <a:ext cx="1729409" cy="79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      </a:t>
            </a:r>
            <a:endParaRPr lang="nl-NL" baseline="-25000" dirty="0">
              <a:solidFill>
                <a:schemeClr val="accent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 rot="16200000">
            <a:off x="735503" y="2074245"/>
            <a:ext cx="1212574" cy="775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  <a:p>
            <a:pPr algn="ctr"/>
            <a:endParaRPr lang="nl-NL" baseline="-25000" dirty="0">
              <a:solidFill>
                <a:schemeClr val="accent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rot="16200000">
            <a:off x="735508" y="3286823"/>
            <a:ext cx="1212574" cy="7752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041323" y="1831084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0" dirty="0"/>
              <a:t>2. </a:t>
            </a:r>
            <a:r>
              <a:rPr lang="nl-NL" b="1" i="0" dirty="0" err="1"/>
              <a:t>Duration</a:t>
            </a:r>
            <a:r>
              <a:rPr lang="nl-NL" i="0" dirty="0"/>
              <a:t> of </a:t>
            </a:r>
            <a:r>
              <a:rPr lang="nl-NL" i="0" dirty="0" err="1"/>
              <a:t>administration</a:t>
            </a:r>
            <a:endParaRPr lang="nl-NL" i="0" dirty="0"/>
          </a:p>
        </p:txBody>
      </p:sp>
      <p:sp>
        <p:nvSpPr>
          <p:cNvPr id="9" name="Tekstvak 8"/>
          <p:cNvSpPr txBox="1"/>
          <p:nvPr/>
        </p:nvSpPr>
        <p:spPr bwMode="auto">
          <a:xfrm>
            <a:off x="1853654" y="2718511"/>
            <a:ext cx="764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OR</a:t>
            </a:r>
            <a:endParaRPr lang="nl-NL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390715" y="2802630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OR</a:t>
            </a:r>
            <a:endParaRPr lang="nl-NL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515" y="2611971"/>
            <a:ext cx="1070836" cy="101329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315" y="2550392"/>
            <a:ext cx="978573" cy="102401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that determine the concentration of N</a:t>
            </a:r>
            <a:r>
              <a:rPr lang="en-US" sz="2800" baseline="-25000" dirty="0"/>
              <a:t>2</a:t>
            </a:r>
            <a:r>
              <a:rPr lang="en-US" sz="2800" dirty="0"/>
              <a:t>O in the work environment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5320" y="1667292"/>
            <a:ext cx="7886700" cy="326350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3. Flow</a:t>
            </a:r>
          </a:p>
          <a:p>
            <a:endParaRPr lang="en-US" sz="2000" b="1" dirty="0"/>
          </a:p>
          <a:p>
            <a:r>
              <a:rPr lang="en-US" sz="2000" b="1" dirty="0" smtClean="0"/>
              <a:t>4. </a:t>
            </a:r>
            <a:r>
              <a:rPr lang="en-US" sz="2000" b="1" dirty="0"/>
              <a:t>Method of </a:t>
            </a:r>
            <a:r>
              <a:rPr lang="en-US" sz="2000" b="1" dirty="0" smtClean="0"/>
              <a:t>administration N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kern="0" dirty="0">
              <a:latin typeface="Arial Black" charset="0"/>
              <a:ea typeface="Arial Black" charset="0"/>
              <a:cs typeface="Arial Black" charset="0"/>
            </a:endParaRPr>
          </a:p>
          <a:p>
            <a:endParaRPr lang="nl-NL" sz="2000" dirty="0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3760782" y="3325745"/>
            <a:ext cx="4045226" cy="994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786809" y="4229710"/>
            <a:ext cx="3886200" cy="0"/>
          </a:xfrm>
          <a:prstGeom prst="line">
            <a:avLst/>
          </a:prstGeom>
          <a:ln w="152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 bwMode="auto">
          <a:xfrm>
            <a:off x="855028" y="2194935"/>
            <a:ext cx="276307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i="0" kern="0" dirty="0" smtClean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endParaRPr lang="en-US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endParaRPr lang="en-US" i="0" kern="0" dirty="0" smtClean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i="0" kern="0" dirty="0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Continuously</a:t>
            </a:r>
            <a:endParaRPr lang="en-US" i="0" kern="0" dirty="0">
              <a:solidFill>
                <a:srgbClr val="0C2074"/>
              </a:solidFill>
              <a:latin typeface="+mn-lt"/>
              <a:ea typeface="Arial Black" charset="0"/>
              <a:cs typeface="Arial Black" charset="0"/>
            </a:endParaRPr>
          </a:p>
          <a:p>
            <a:endParaRPr lang="en-US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kern="0" dirty="0" smtClean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    </a:t>
            </a:r>
            <a:endParaRPr lang="en-US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i="0" kern="0" dirty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On-demand</a:t>
            </a:r>
            <a:endParaRPr lang="nl-NL" i="0" kern="0" dirty="0">
              <a:solidFill>
                <a:srgbClr val="0C2074"/>
              </a:solidFill>
              <a:latin typeface="+mn-lt"/>
              <a:ea typeface="Arial Black" charset="0"/>
              <a:cs typeface="Arial Black" charset="0"/>
            </a:endParaRPr>
          </a:p>
        </p:txBody>
      </p:sp>
      <p:sp>
        <p:nvSpPr>
          <p:cNvPr id="13" name="Tekstvak 12"/>
          <p:cNvSpPr txBox="1"/>
          <p:nvPr/>
        </p:nvSpPr>
        <p:spPr bwMode="auto">
          <a:xfrm>
            <a:off x="5277306" y="3550704"/>
            <a:ext cx="1560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kern="0" dirty="0">
                <a:solidFill>
                  <a:srgbClr val="0C2074"/>
                </a:solidFill>
                <a:latin typeface="+mj-lt"/>
                <a:ea typeface="Arial Black" charset="0"/>
                <a:cs typeface="Arial Black" charset="0"/>
              </a:rPr>
              <a:t>OR</a:t>
            </a:r>
            <a:endParaRPr lang="nl-NL" sz="2800" kern="0" dirty="0">
              <a:solidFill>
                <a:srgbClr val="0C2074"/>
              </a:solidFill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  <p:pic>
        <p:nvPicPr>
          <p:cNvPr id="11" name="Picture 5" descr="demand_val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5">
            <a:off x="7577338" y="3619189"/>
            <a:ext cx="1275964" cy="138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that determine the concentration of N</a:t>
            </a:r>
            <a:r>
              <a:rPr lang="en-US" sz="2800" baseline="-25000" dirty="0"/>
              <a:t>2</a:t>
            </a:r>
            <a:r>
              <a:rPr lang="en-US" sz="2800" dirty="0"/>
              <a:t>O in the work environment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5. </a:t>
            </a:r>
            <a:r>
              <a:rPr lang="en-US" sz="2000" b="1" dirty="0"/>
              <a:t>The extent of leakage </a:t>
            </a:r>
            <a:endParaRPr lang="en-US" sz="2000" kern="0" dirty="0">
              <a:latin typeface="Arial Black" charset="0"/>
              <a:ea typeface="Arial Black" charset="0"/>
              <a:cs typeface="Arial Blac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fit of administration mask to 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amount of exhaled air from the patient entering the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and maintenance of the equipment (e.g. connections)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how well the patient is instructed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guidance of patient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patient behavior (e.g. coughing, anxiety, restless)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amount of distraction (both patient and employee)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that determine the concentration of N</a:t>
            </a:r>
            <a:r>
              <a:rPr lang="en-US" sz="2800" baseline="-25000" dirty="0"/>
              <a:t>2</a:t>
            </a:r>
            <a:r>
              <a:rPr lang="en-US" sz="2800" dirty="0"/>
              <a:t>O in the work environment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6. </a:t>
            </a:r>
            <a:r>
              <a:rPr lang="en-US" sz="2000" b="1" dirty="0"/>
              <a:t>Extraction at the source </a:t>
            </a:r>
            <a:endParaRPr lang="en-US" sz="2000" kern="0" dirty="0">
              <a:latin typeface="Arial Black" charset="0"/>
              <a:ea typeface="Arial Black" charset="0"/>
              <a:cs typeface="Arial Blac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extraction during administration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extraction of exhaled air</a:t>
            </a:r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94" y="1268016"/>
            <a:ext cx="2098627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ubbelmask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33078"/>
            <a:ext cx="2070672" cy="15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inmas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96" y="2533078"/>
            <a:ext cx="2050750" cy="15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zelfvasthoud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04" y="2851333"/>
            <a:ext cx="2105661" cy="15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 bwMode="auto">
          <a:xfrm>
            <a:off x="628650" y="4158068"/>
            <a:ext cx="20706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Double mask</a:t>
            </a:r>
            <a:endParaRPr lang="nl-NL" sz="1400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Tekstvak 9"/>
          <p:cNvSpPr txBox="1"/>
          <p:nvPr/>
        </p:nvSpPr>
        <p:spPr bwMode="auto">
          <a:xfrm>
            <a:off x="3768896" y="4158068"/>
            <a:ext cx="20706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Chin mask</a:t>
            </a:r>
            <a:endParaRPr lang="nl-NL" sz="1400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that determine the concentration of N</a:t>
            </a:r>
            <a:r>
              <a:rPr lang="en-US" sz="2800" baseline="-25000" dirty="0"/>
              <a:t>2</a:t>
            </a:r>
            <a:r>
              <a:rPr lang="en-US" sz="2800" dirty="0"/>
              <a:t>O in the work environment</a:t>
            </a:r>
            <a:endParaRPr lang="nl-NL" sz="2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262221"/>
          </a:xfrm>
        </p:spPr>
        <p:txBody>
          <a:bodyPr/>
          <a:lstStyle/>
          <a:p>
            <a:r>
              <a:rPr lang="en-US" sz="2000" b="1" dirty="0" smtClean="0"/>
              <a:t>7. </a:t>
            </a:r>
            <a:r>
              <a:rPr lang="en-US" sz="2000" b="1" dirty="0"/>
              <a:t>Ventilation rate in the </a:t>
            </a:r>
            <a:r>
              <a:rPr lang="en-US" sz="2000" b="1" dirty="0" smtClean="0"/>
              <a:t>room &gt; 5 </a:t>
            </a:r>
            <a:endParaRPr lang="en-US" sz="2000" kern="0" dirty="0">
              <a:latin typeface="Arial Black" charset="0"/>
              <a:ea typeface="Arial Black" charset="0"/>
              <a:cs typeface="Arial Black" charset="0"/>
            </a:endParaRPr>
          </a:p>
          <a:p>
            <a:endParaRPr lang="en-US" dirty="0"/>
          </a:p>
          <a:p>
            <a:endParaRPr lang="nl-NL" dirty="0"/>
          </a:p>
        </p:txBody>
      </p:sp>
      <p:pic>
        <p:nvPicPr>
          <p:cNvPr id="1030" name="Picture 6" descr="RIVM adviseert: ventileren volgens Bouwbesluit - Klimaatgroep Ho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87" y="1369219"/>
            <a:ext cx="2041663" cy="11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70" y="1931195"/>
            <a:ext cx="4166870" cy="25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Hierarchy</a:t>
            </a:r>
            <a:r>
              <a:rPr lang="nl-NL" dirty="0"/>
              <a:t> of Controls</a:t>
            </a:r>
          </a:p>
        </p:txBody>
      </p:sp>
      <p:pic>
        <p:nvPicPr>
          <p:cNvPr id="4" name="Tijdelijke aanduiding voor inhoud 3" descr="Hierarchy of Controls: Elimination, Substitution, Engineering Controls, Administrative Controls, Personal Protective Equipment shown in an upside down triangle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58" y="1141331"/>
            <a:ext cx="4872284" cy="349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Exercise 1: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722220"/>
          </a:xfrm>
        </p:spPr>
        <p:txBody>
          <a:bodyPr>
            <a:normAutofit/>
          </a:bodyPr>
          <a:lstStyle/>
          <a:p>
            <a:r>
              <a:rPr lang="en-US" sz="2400" b="1" dirty="0"/>
              <a:t>Which control measures can you mention in your daily work? 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lphaUcPeriod"/>
            </a:pPr>
            <a:r>
              <a:rPr lang="nl-NL" sz="2400" dirty="0" err="1"/>
              <a:t>Physical</a:t>
            </a:r>
            <a:r>
              <a:rPr lang="nl-NL" sz="2400" dirty="0"/>
              <a:t> </a:t>
            </a:r>
            <a:r>
              <a:rPr lang="nl-NL" sz="2400" dirty="0" err="1"/>
              <a:t>strain</a:t>
            </a:r>
            <a:endParaRPr lang="nl-NL" sz="2400" dirty="0"/>
          </a:p>
          <a:p>
            <a:pPr marL="342900" indent="-342900">
              <a:buFont typeface="+mj-lt"/>
              <a:buAutoNum type="alphaUcPeriod"/>
            </a:pPr>
            <a:r>
              <a:rPr lang="nl-NL" sz="2400" dirty="0" err="1"/>
              <a:t>Infection</a:t>
            </a:r>
            <a:r>
              <a:rPr lang="nl-NL" sz="2400" dirty="0"/>
              <a:t> prevention </a:t>
            </a:r>
            <a:r>
              <a:rPr lang="nl-NL" sz="2400" dirty="0" err="1"/>
              <a:t>for</a:t>
            </a:r>
            <a:r>
              <a:rPr lang="nl-NL" sz="2400" dirty="0"/>
              <a:t> health care </a:t>
            </a:r>
            <a:r>
              <a:rPr lang="nl-NL" sz="2400" dirty="0" err="1"/>
              <a:t>worker</a:t>
            </a:r>
            <a:endParaRPr lang="nl-NL" sz="2400" dirty="0"/>
          </a:p>
          <a:p>
            <a:endParaRPr lang="en-US" sz="2400" b="1" dirty="0"/>
          </a:p>
          <a:p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Exercise 1: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722220"/>
          </a:xfrm>
        </p:spPr>
        <p:txBody>
          <a:bodyPr>
            <a:normAutofit/>
          </a:bodyPr>
          <a:lstStyle/>
          <a:p>
            <a:r>
              <a:rPr lang="en-US" sz="2400" b="1" dirty="0"/>
              <a:t>Which control measures can you mention in your daily work? </a:t>
            </a:r>
          </a:p>
          <a:p>
            <a:endParaRPr lang="en-US" sz="2400" b="1" dirty="0"/>
          </a:p>
          <a:p>
            <a:pPr marL="342900" indent="-342900">
              <a:buFont typeface="+mj-lt"/>
              <a:buAutoNum type="alphaUcPeriod"/>
            </a:pPr>
            <a:r>
              <a:rPr lang="nl-NL" sz="2400" b="1" dirty="0" err="1">
                <a:solidFill>
                  <a:srgbClr val="FF0000"/>
                </a:solidFill>
              </a:rPr>
              <a:t>Physical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strain</a:t>
            </a:r>
            <a:endParaRPr lang="nl-NL" sz="2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nl-NL" sz="2400" dirty="0" err="1"/>
              <a:t>Infection</a:t>
            </a:r>
            <a:r>
              <a:rPr lang="nl-NL" sz="2400" dirty="0"/>
              <a:t> prevention </a:t>
            </a:r>
            <a:r>
              <a:rPr lang="nl-NL" sz="2400" dirty="0" err="1"/>
              <a:t>for</a:t>
            </a:r>
            <a:r>
              <a:rPr lang="nl-NL" sz="2400" dirty="0"/>
              <a:t> health care </a:t>
            </a:r>
            <a:r>
              <a:rPr lang="nl-NL" sz="2400" dirty="0" err="1"/>
              <a:t>worker</a:t>
            </a:r>
            <a:endParaRPr lang="nl-NL" sz="2400" dirty="0"/>
          </a:p>
          <a:p>
            <a:endParaRPr lang="en-US" sz="2400" b="1" dirty="0"/>
          </a:p>
          <a:p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Fysical</a:t>
            </a:r>
            <a:r>
              <a:rPr lang="nl-NL" dirty="0"/>
              <a:t> </a:t>
            </a:r>
            <a:r>
              <a:rPr lang="nl-NL" dirty="0" err="1"/>
              <a:t>strain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028" name="Picture 4" descr="Ergonomics | Design and Planning | Kn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97" y="2169883"/>
            <a:ext cx="3286739" cy="18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6175494" y="4203243"/>
            <a:ext cx="2481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rgbClr val="222328"/>
                </a:solidFill>
                <a:latin typeface="Montserrat"/>
              </a:rPr>
              <a:t>Source: Daniel L. </a:t>
            </a:r>
            <a:r>
              <a:rPr lang="en-US" sz="800" i="0" dirty="0" err="1">
                <a:solidFill>
                  <a:srgbClr val="222328"/>
                </a:solidFill>
                <a:latin typeface="Montserrat"/>
              </a:rPr>
              <a:t>Wohl</a:t>
            </a:r>
            <a:r>
              <a:rPr lang="en-US" sz="800" i="0" dirty="0">
                <a:solidFill>
                  <a:srgbClr val="222328"/>
                </a:solidFill>
                <a:latin typeface="Montserrat"/>
              </a:rPr>
              <a:t>, MD and Theresa Hubbard, DPT for the PSQI Committee</a:t>
            </a:r>
            <a:endParaRPr lang="nl-NL" sz="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3" y="1554306"/>
            <a:ext cx="2345838" cy="24937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495" y="515532"/>
            <a:ext cx="2963553" cy="353248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92609" y="4203243"/>
            <a:ext cx="24818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rgbClr val="222328"/>
                </a:solidFill>
                <a:latin typeface="Montserrat"/>
              </a:rPr>
              <a:t>Source: </a:t>
            </a:r>
            <a:r>
              <a:rPr lang="en-US" sz="800" i="0" dirty="0" err="1">
                <a:solidFill>
                  <a:srgbClr val="222328"/>
                </a:solidFill>
                <a:latin typeface="Montserrat"/>
              </a:rPr>
              <a:t>LocoMotion</a:t>
            </a:r>
            <a:endParaRPr lang="nl-NL" sz="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 bwMode="auto">
          <a:xfrm>
            <a:off x="3453182" y="1554306"/>
            <a:ext cx="2536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Coaching on </a:t>
            </a:r>
            <a:r>
              <a:rPr lang="nl-NL" sz="2400" kern="0" dirty="0" err="1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the</a:t>
            </a:r>
            <a:r>
              <a:rPr lang="nl-NL" sz="240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 job</a:t>
            </a:r>
          </a:p>
        </p:txBody>
      </p:sp>
    </p:spTree>
    <p:extLst>
      <p:ext uri="{BB962C8B-B14F-4D97-AF65-F5344CB8AC3E}">
        <p14:creationId xmlns:p14="http://schemas.microsoft.com/office/powerpoint/2010/main" val="3575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Exercise 1: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722220"/>
          </a:xfrm>
        </p:spPr>
        <p:txBody>
          <a:bodyPr>
            <a:normAutofit/>
          </a:bodyPr>
          <a:lstStyle/>
          <a:p>
            <a:r>
              <a:rPr lang="en-US" sz="2400" b="1" dirty="0"/>
              <a:t>Which control measures can you mention in your daily work? 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lphaUcPeriod"/>
            </a:pPr>
            <a:r>
              <a:rPr lang="nl-NL" sz="2400" dirty="0" err="1"/>
              <a:t>Physical</a:t>
            </a:r>
            <a:r>
              <a:rPr lang="nl-NL" sz="2400" dirty="0"/>
              <a:t> </a:t>
            </a:r>
            <a:r>
              <a:rPr lang="nl-NL" sz="2400" dirty="0" err="1"/>
              <a:t>strain</a:t>
            </a:r>
            <a:endParaRPr lang="nl-NL" sz="2400" dirty="0"/>
          </a:p>
          <a:p>
            <a:pPr marL="342900" indent="-342900">
              <a:buFont typeface="+mj-lt"/>
              <a:buAutoNum type="alphaUcPeriod"/>
            </a:pPr>
            <a:r>
              <a:rPr lang="nl-NL" sz="2400" b="1" dirty="0" err="1">
                <a:solidFill>
                  <a:srgbClr val="FF0000"/>
                </a:solidFill>
              </a:rPr>
              <a:t>Infection</a:t>
            </a:r>
            <a:r>
              <a:rPr lang="nl-NL" sz="2400" b="1" dirty="0">
                <a:solidFill>
                  <a:srgbClr val="FF0000"/>
                </a:solidFill>
              </a:rPr>
              <a:t> prevention </a:t>
            </a:r>
            <a:r>
              <a:rPr lang="nl-NL" sz="2400" b="1" dirty="0" err="1">
                <a:solidFill>
                  <a:srgbClr val="FF0000"/>
                </a:solidFill>
              </a:rPr>
              <a:t>for</a:t>
            </a:r>
            <a:r>
              <a:rPr lang="nl-NL" sz="2400" b="1" dirty="0">
                <a:solidFill>
                  <a:srgbClr val="FF0000"/>
                </a:solidFill>
              </a:rPr>
              <a:t> health care </a:t>
            </a:r>
            <a:r>
              <a:rPr lang="nl-NL" sz="2400" b="1" dirty="0" err="1">
                <a:solidFill>
                  <a:srgbClr val="FF0000"/>
                </a:solidFill>
              </a:rPr>
              <a:t>worker</a:t>
            </a:r>
            <a:endParaRPr lang="nl-NL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FEAD1-659B-723D-9246-C36253A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254288" cy="994172"/>
          </a:xfrm>
        </p:spPr>
        <p:txBody>
          <a:bodyPr/>
          <a:lstStyle/>
          <a:p>
            <a:r>
              <a:rPr lang="nl-NL" dirty="0" err="1"/>
              <a:t>Welcome</a:t>
            </a:r>
            <a:endParaRPr lang="nl-NL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30EA2064-EED2-C5CD-1295-A88A192989B2}"/>
              </a:ext>
            </a:extLst>
          </p:cNvPr>
          <p:cNvGrpSpPr/>
          <p:nvPr/>
        </p:nvGrpSpPr>
        <p:grpSpPr>
          <a:xfrm>
            <a:off x="474238" y="1443269"/>
            <a:ext cx="3541645" cy="2048236"/>
            <a:chOff x="474238" y="1443269"/>
            <a:chExt cx="3541645" cy="2048236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3497A45-52FC-AE2C-6D35-43545B0441BA}"/>
                </a:ext>
              </a:extLst>
            </p:cNvPr>
            <p:cNvGrpSpPr/>
            <p:nvPr/>
          </p:nvGrpSpPr>
          <p:grpSpPr>
            <a:xfrm>
              <a:off x="1205733" y="2175281"/>
              <a:ext cx="961673" cy="619177"/>
              <a:chOff x="859006" y="3013790"/>
              <a:chExt cx="961673" cy="619177"/>
            </a:xfrm>
          </p:grpSpPr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48A5E02D-22DA-9519-165B-083A2AED5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031" y="3013790"/>
                <a:ext cx="607179" cy="40462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4E12BFA-1AB0-A985-DBCF-A0296F4AF97D}"/>
                  </a:ext>
                </a:extLst>
              </p:cNvPr>
              <p:cNvSpPr txBox="1"/>
              <p:nvPr/>
            </p:nvSpPr>
            <p:spPr bwMode="auto">
              <a:xfrm>
                <a:off x="859006" y="3371357"/>
                <a:ext cx="96167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Switzerland</a:t>
                </a:r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4D4F9721-5E46-1CFE-D045-2D7F057BD9BE}"/>
                </a:ext>
              </a:extLst>
            </p:cNvPr>
            <p:cNvGrpSpPr/>
            <p:nvPr/>
          </p:nvGrpSpPr>
          <p:grpSpPr>
            <a:xfrm>
              <a:off x="2603077" y="2188301"/>
              <a:ext cx="791536" cy="615253"/>
              <a:chOff x="313362" y="3547109"/>
              <a:chExt cx="791536" cy="615253"/>
            </a:xfrm>
          </p:grpSpPr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B6BCCAFA-B455-E72A-C59A-6088263FF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291" y="3547109"/>
                <a:ext cx="607180" cy="39050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4E7A4BD-B1DE-00F9-201C-D9E78091EE76}"/>
                  </a:ext>
                </a:extLst>
              </p:cNvPr>
              <p:cNvSpPr txBox="1"/>
              <p:nvPr/>
            </p:nvSpPr>
            <p:spPr bwMode="auto">
              <a:xfrm>
                <a:off x="313362" y="3900752"/>
                <a:ext cx="791536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Belgium</a:t>
                </a: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C0CC5A1-4CD1-C23B-9FC1-39FC34CF1293}"/>
                </a:ext>
              </a:extLst>
            </p:cNvPr>
            <p:cNvGrpSpPr/>
            <p:nvPr/>
          </p:nvGrpSpPr>
          <p:grpSpPr>
            <a:xfrm>
              <a:off x="474238" y="2874038"/>
              <a:ext cx="1250242" cy="617467"/>
              <a:chOff x="2282846" y="2139589"/>
              <a:chExt cx="1250242" cy="617467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8790E1EB-907C-FF8C-9DCB-CF162E99F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475" y="2139589"/>
                <a:ext cx="604842" cy="3794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5E144741-1216-53C7-F579-6417ACFE56A5}"/>
                  </a:ext>
                </a:extLst>
              </p:cNvPr>
              <p:cNvSpPr txBox="1"/>
              <p:nvPr/>
            </p:nvSpPr>
            <p:spPr bwMode="auto">
              <a:xfrm>
                <a:off x="2282846" y="2495446"/>
                <a:ext cx="1250242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 err="1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the</a:t>
                </a:r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 Netherlands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976E242D-7E14-A33A-4102-61C87C28C4B4}"/>
                </a:ext>
              </a:extLst>
            </p:cNvPr>
            <p:cNvGrpSpPr/>
            <p:nvPr/>
          </p:nvGrpSpPr>
          <p:grpSpPr>
            <a:xfrm>
              <a:off x="1789743" y="2881214"/>
              <a:ext cx="1077499" cy="601452"/>
              <a:chOff x="4984069" y="168229"/>
              <a:chExt cx="1077499" cy="601452"/>
            </a:xfrm>
          </p:grpSpPr>
          <p:pic>
            <p:nvPicPr>
              <p:cNvPr id="34" name="Afbeelding 33">
                <a:extLst>
                  <a:ext uri="{FF2B5EF4-FFF2-40B4-BE49-F238E27FC236}">
                    <a16:creationId xmlns:a16="http://schemas.microsoft.com/office/drawing/2014/main" id="{A7B8CA5B-446B-55E8-B9F6-1F3DDAFBE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9230" y="168229"/>
                <a:ext cx="607179" cy="38565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1F2560E-3FDC-D780-D2F4-ABF4F8D42EC8}"/>
                  </a:ext>
                </a:extLst>
              </p:cNvPr>
              <p:cNvSpPr txBox="1"/>
              <p:nvPr/>
            </p:nvSpPr>
            <p:spPr bwMode="auto">
              <a:xfrm>
                <a:off x="4984069" y="508071"/>
                <a:ext cx="1077499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Indonesia</a:t>
                </a:r>
              </a:p>
            </p:txBody>
          </p: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9146623-0540-979D-8170-ED63A5785A56}"/>
                </a:ext>
              </a:extLst>
            </p:cNvPr>
            <p:cNvGrpSpPr/>
            <p:nvPr/>
          </p:nvGrpSpPr>
          <p:grpSpPr>
            <a:xfrm>
              <a:off x="3156955" y="1450224"/>
              <a:ext cx="858928" cy="617784"/>
              <a:chOff x="3140006" y="1240320"/>
              <a:chExt cx="858928" cy="617784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DC396CD0-B1B2-F96B-1CFF-1E84D7878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5881" y="1240320"/>
                <a:ext cx="607179" cy="39050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D4C78366-074C-B058-B13E-D8AEF966F681}"/>
                  </a:ext>
                </a:extLst>
              </p:cNvPr>
              <p:cNvSpPr txBox="1"/>
              <p:nvPr/>
            </p:nvSpPr>
            <p:spPr bwMode="auto">
              <a:xfrm>
                <a:off x="3140006" y="1596494"/>
                <a:ext cx="85892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Denmark</a:t>
                </a: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1F20CA7-4DEC-8807-71B0-C16D345FA11C}"/>
                </a:ext>
              </a:extLst>
            </p:cNvPr>
            <p:cNvGrpSpPr/>
            <p:nvPr/>
          </p:nvGrpSpPr>
          <p:grpSpPr>
            <a:xfrm>
              <a:off x="642695" y="1443269"/>
              <a:ext cx="865695" cy="672455"/>
              <a:chOff x="3484372" y="1251093"/>
              <a:chExt cx="865695" cy="672455"/>
            </a:xfrm>
          </p:grpSpPr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2F947028-769D-D37F-2797-3C412659A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207" y="1251093"/>
                <a:ext cx="607179" cy="44925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932CA4B-F3A4-2521-60BC-AC8FD968FEEB}"/>
                  </a:ext>
                </a:extLst>
              </p:cNvPr>
              <p:cNvSpPr txBox="1"/>
              <p:nvPr/>
            </p:nvSpPr>
            <p:spPr bwMode="auto">
              <a:xfrm>
                <a:off x="3484372" y="1661938"/>
                <a:ext cx="86569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Sweden</a:t>
                </a: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01F5C5F7-EAC8-C20E-CC14-E50B601AC7CC}"/>
                </a:ext>
              </a:extLst>
            </p:cNvPr>
            <p:cNvGrpSpPr/>
            <p:nvPr/>
          </p:nvGrpSpPr>
          <p:grpSpPr>
            <a:xfrm>
              <a:off x="1876542" y="1448764"/>
              <a:ext cx="924594" cy="617383"/>
              <a:chOff x="4263028" y="687428"/>
              <a:chExt cx="924594" cy="617383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38828359-6E1E-5141-2FB6-392BE0011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7256" y="687428"/>
                <a:ext cx="614458" cy="3794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318CDDB-A6C7-0F83-FC4B-E139BBB14B72}"/>
                  </a:ext>
                </a:extLst>
              </p:cNvPr>
              <p:cNvSpPr txBox="1"/>
              <p:nvPr/>
            </p:nvSpPr>
            <p:spPr bwMode="auto">
              <a:xfrm>
                <a:off x="4263028" y="1043201"/>
                <a:ext cx="92459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D1F74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nl-NL" sz="1100" i="0" kern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Arial Black" charset="0"/>
                  </a:rPr>
                  <a:t>Germany</a:t>
                </a:r>
              </a:p>
            </p:txBody>
          </p:sp>
        </p:grp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8320D208-7E6E-F92C-2CED-DC4292D09589}"/>
              </a:ext>
            </a:extLst>
          </p:cNvPr>
          <p:cNvGrpSpPr/>
          <p:nvPr/>
        </p:nvGrpSpPr>
        <p:grpSpPr>
          <a:xfrm>
            <a:off x="1551734" y="611675"/>
            <a:ext cx="7648512" cy="3993176"/>
            <a:chOff x="1579840" y="395881"/>
            <a:chExt cx="7648512" cy="3993176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E5BE093E-CC36-5E20-6ACD-E1A00E478D47}"/>
                </a:ext>
              </a:extLst>
            </p:cNvPr>
            <p:cNvSpPr txBox="1"/>
            <p:nvPr/>
          </p:nvSpPr>
          <p:spPr bwMode="auto">
            <a:xfrm>
              <a:off x="2536866" y="3313011"/>
              <a:ext cx="3210602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>
                  <a:effectLst/>
                </a:rPr>
                <a:t>MPZ/Child Life Specialist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4E77E18-715D-2860-2B17-AAACDC5C255B}"/>
                </a:ext>
              </a:extLst>
            </p:cNvPr>
            <p:cNvSpPr txBox="1"/>
            <p:nvPr/>
          </p:nvSpPr>
          <p:spPr bwMode="auto">
            <a:xfrm>
              <a:off x="3614488" y="2585941"/>
              <a:ext cx="3509619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 err="1">
                  <a:effectLst/>
                </a:rPr>
                <a:t>Physician</a:t>
              </a:r>
              <a:r>
                <a:rPr lang="nl-NL" sz="2000" dirty="0">
                  <a:effectLst/>
                </a:rPr>
                <a:t> Assistant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24B61989-A867-1BB3-DAE7-B1EDDBCC2F6B}"/>
                </a:ext>
              </a:extLst>
            </p:cNvPr>
            <p:cNvSpPr txBox="1"/>
            <p:nvPr/>
          </p:nvSpPr>
          <p:spPr bwMode="auto">
            <a:xfrm>
              <a:off x="5476333" y="1292122"/>
              <a:ext cx="3258569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 err="1">
                  <a:effectLst/>
                </a:rPr>
                <a:t>Pediatric</a:t>
              </a:r>
              <a:r>
                <a:rPr lang="nl-NL" sz="2000" dirty="0">
                  <a:effectLst/>
                </a:rPr>
                <a:t> </a:t>
              </a:r>
              <a:r>
                <a:rPr lang="nl-NL" dirty="0" err="1"/>
                <a:t>O</a:t>
              </a:r>
              <a:r>
                <a:rPr lang="nl-NL" sz="2000" dirty="0" err="1">
                  <a:effectLst/>
                </a:rPr>
                <a:t>ncology</a:t>
              </a:r>
              <a:r>
                <a:rPr lang="nl-NL" sz="2000" dirty="0">
                  <a:effectLst/>
                </a:rPr>
                <a:t> Nurse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A8A08F4E-36F9-E561-7302-49900587992F}"/>
                </a:ext>
              </a:extLst>
            </p:cNvPr>
            <p:cNvSpPr txBox="1"/>
            <p:nvPr/>
          </p:nvSpPr>
          <p:spPr bwMode="auto">
            <a:xfrm>
              <a:off x="6374934" y="666313"/>
              <a:ext cx="2853418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>
                  <a:effectLst/>
                </a:rPr>
                <a:t>Nurse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2D77FE23-C68B-BC6E-6A77-826DECCE6E69}"/>
                </a:ext>
              </a:extLst>
            </p:cNvPr>
            <p:cNvSpPr txBox="1"/>
            <p:nvPr/>
          </p:nvSpPr>
          <p:spPr bwMode="auto">
            <a:xfrm>
              <a:off x="3069871" y="2937291"/>
              <a:ext cx="5198714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 err="1">
                  <a:effectLst/>
                </a:rPr>
                <a:t>Sedation</a:t>
              </a:r>
              <a:r>
                <a:rPr lang="nl-NL" sz="2000" dirty="0">
                  <a:effectLst/>
                </a:rPr>
                <a:t> </a:t>
              </a:r>
              <a:r>
                <a:rPr lang="nl-NL" sz="2000" dirty="0" err="1">
                  <a:effectLst/>
                </a:rPr>
                <a:t>Practice</a:t>
              </a:r>
              <a:r>
                <a:rPr lang="nl-NL" sz="2000" dirty="0">
                  <a:effectLst/>
                </a:rPr>
                <a:t> Specialist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F94EA7D4-5A9C-840A-57DB-5D86FFED623E}"/>
                </a:ext>
              </a:extLst>
            </p:cNvPr>
            <p:cNvSpPr txBox="1"/>
            <p:nvPr/>
          </p:nvSpPr>
          <p:spPr bwMode="auto">
            <a:xfrm>
              <a:off x="4060015" y="2254208"/>
              <a:ext cx="2740138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 err="1">
                  <a:effectLst/>
                </a:rPr>
                <a:t>Emergency</a:t>
              </a:r>
              <a:r>
                <a:rPr lang="nl-NL" sz="2000" dirty="0">
                  <a:effectLst/>
                </a:rPr>
                <a:t> </a:t>
              </a:r>
              <a:r>
                <a:rPr lang="nl-NL" sz="2000" dirty="0" err="1">
                  <a:effectLst/>
                </a:rPr>
                <a:t>Physician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38183A3E-B444-3E92-C014-6A36512ECEBC}"/>
                </a:ext>
              </a:extLst>
            </p:cNvPr>
            <p:cNvSpPr txBox="1"/>
            <p:nvPr/>
          </p:nvSpPr>
          <p:spPr bwMode="auto">
            <a:xfrm>
              <a:off x="6747403" y="395881"/>
              <a:ext cx="22043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r>
                <a:rPr lang="nl-NL" sz="2000" dirty="0" err="1">
                  <a:effectLst/>
                </a:rPr>
                <a:t>Anesthesiologist</a:t>
              </a:r>
              <a:endParaRPr lang="nl-NL" dirty="0"/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9D8D98F7-EA98-0EAD-E0A2-AAD8E0400C7A}"/>
                </a:ext>
              </a:extLst>
            </p:cNvPr>
            <p:cNvSpPr txBox="1"/>
            <p:nvPr/>
          </p:nvSpPr>
          <p:spPr bwMode="auto">
            <a:xfrm>
              <a:off x="1987053" y="3651716"/>
              <a:ext cx="3098345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>
                  <a:effectLst/>
                </a:rPr>
                <a:t>Global Product Manager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3896CABA-58F7-2CEC-3F16-76515301EA2F}"/>
                </a:ext>
              </a:extLst>
            </p:cNvPr>
            <p:cNvSpPr txBox="1"/>
            <p:nvPr/>
          </p:nvSpPr>
          <p:spPr bwMode="auto">
            <a:xfrm>
              <a:off x="5896401" y="963452"/>
              <a:ext cx="2005353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 err="1">
                  <a:effectLst/>
                </a:rPr>
                <a:t>Pediatrician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0A56B71E-A10D-3BBF-F2A0-141D47531C8E}"/>
                </a:ext>
              </a:extLst>
            </p:cNvPr>
            <p:cNvSpPr txBox="1"/>
            <p:nvPr/>
          </p:nvSpPr>
          <p:spPr bwMode="auto">
            <a:xfrm>
              <a:off x="4487618" y="1950277"/>
              <a:ext cx="1755830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>
                  <a:effectLst/>
                </a:rPr>
                <a:t> </a:t>
              </a:r>
              <a:r>
                <a:rPr lang="nl-NL" dirty="0" err="1"/>
                <a:t>P</a:t>
              </a:r>
              <a:r>
                <a:rPr lang="nl-NL" sz="2000" dirty="0" err="1">
                  <a:effectLst/>
                </a:rPr>
                <a:t>hysician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734193F-32B4-A197-7FD8-AE9BA2FBD39A}"/>
                </a:ext>
              </a:extLst>
            </p:cNvPr>
            <p:cNvSpPr txBox="1"/>
            <p:nvPr/>
          </p:nvSpPr>
          <p:spPr bwMode="auto">
            <a:xfrm>
              <a:off x="1579840" y="3971507"/>
              <a:ext cx="3224892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>
                  <a:effectLst/>
                </a:rPr>
                <a:t> Occupational </a:t>
              </a:r>
              <a:r>
                <a:rPr lang="nl-NL" sz="2000" dirty="0" err="1">
                  <a:effectLst/>
                </a:rPr>
                <a:t>Hygienist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FB59E973-816D-A636-77D8-0F5E7DA9B866}"/>
                </a:ext>
              </a:extLst>
            </p:cNvPr>
            <p:cNvSpPr txBox="1"/>
            <p:nvPr/>
          </p:nvSpPr>
          <p:spPr bwMode="auto">
            <a:xfrm>
              <a:off x="4973500" y="1622796"/>
              <a:ext cx="3224892" cy="4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D1F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000" dirty="0" err="1">
                  <a:effectLst/>
                </a:rPr>
                <a:t>Neonatologist</a:t>
              </a:r>
              <a:r>
                <a:rPr lang="nl-NL" sz="2000" dirty="0">
                  <a:effectLst/>
                </a:rPr>
                <a:t> </a:t>
              </a:r>
              <a:r>
                <a:rPr lang="nl-NL" sz="2000" dirty="0" err="1">
                  <a:effectLst/>
                </a:rPr>
                <a:t>Pediatrician</a:t>
              </a:r>
              <a:endPara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9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Infection</a:t>
            </a:r>
            <a:r>
              <a:rPr lang="nl-NL" dirty="0"/>
              <a:t> risk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56" y="3570355"/>
            <a:ext cx="1062368" cy="10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fbeeldingsresultaten voor ffp3 masker 3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08" y="114749"/>
            <a:ext cx="2367136" cy="15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fbeeldingsresultaten voor veiligheidsbr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40" y="3033013"/>
            <a:ext cx="1174168" cy="7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sheet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14" y="1268016"/>
            <a:ext cx="1668347" cy="22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ANd9GcRqXPjsMGPEmmX55WMHsIBZgYxR8rvJWuUHV73XDTdR3EudW9E&amp;t=1&amp;h=190&amp;w=196&amp;usg=__s4Z5rl6UyhPnaa_5raoxyuS_e7E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7" y="1268016"/>
            <a:ext cx="1565667" cy="151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75" y="2971189"/>
            <a:ext cx="1480133" cy="14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harpsafe geel kopen? | Mediq Mede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6" y="2807315"/>
            <a:ext cx="1666590" cy="16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 bwMode="auto">
          <a:xfrm>
            <a:off x="2826414" y="3738881"/>
            <a:ext cx="230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Vaccination</a:t>
            </a:r>
            <a:endParaRPr lang="nl-NL" sz="240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Tekstvak 4"/>
          <p:cNvSpPr txBox="1"/>
          <p:nvPr/>
        </p:nvSpPr>
        <p:spPr bwMode="auto">
          <a:xfrm>
            <a:off x="6762240" y="1943080"/>
            <a:ext cx="22083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Reporting procedure for </a:t>
            </a:r>
            <a:r>
              <a:rPr lang="en-US" sz="1400" i="0" kern="0" dirty="0" err="1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needlestick</a:t>
            </a:r>
            <a:r>
              <a:rPr lang="en-US" sz="1400" i="0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-injuries</a:t>
            </a:r>
            <a:endParaRPr lang="nl-NL" sz="1400" i="0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026" name="Picture 2" descr="Naaldvoerder recht RV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9" y="1111149"/>
            <a:ext cx="1889822" cy="18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3503" y="1119163"/>
            <a:ext cx="4011084" cy="3263504"/>
          </a:xfrm>
        </p:spPr>
        <p:txBody>
          <a:bodyPr>
            <a:normAutofit/>
          </a:bodyPr>
          <a:lstStyle/>
          <a:p>
            <a:endParaRPr lang="nl-NL" b="1" i="1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Which</a:t>
            </a:r>
            <a:r>
              <a:rPr lang="nl-NL" sz="2000" dirty="0"/>
              <a:t> control </a:t>
            </a:r>
            <a:r>
              <a:rPr lang="nl-NL" sz="2000" dirty="0" err="1"/>
              <a:t>measures</a:t>
            </a:r>
            <a:r>
              <a:rPr lang="nl-NL" sz="2000" dirty="0"/>
              <a:t> </a:t>
            </a:r>
            <a:r>
              <a:rPr lang="nl-NL" sz="2000" dirty="0" err="1"/>
              <a:t>minimize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exposure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nitrous</a:t>
            </a:r>
            <a:r>
              <a:rPr lang="nl-NL" sz="2000" dirty="0"/>
              <a:t> oxide </a:t>
            </a:r>
            <a:r>
              <a:rPr lang="nl-NL" sz="2000" dirty="0" err="1"/>
              <a:t>for</a:t>
            </a:r>
            <a:r>
              <a:rPr lang="nl-NL" sz="2000" dirty="0"/>
              <a:t> HCW </a:t>
            </a:r>
            <a:r>
              <a:rPr lang="nl-NL" sz="2000" dirty="0" err="1"/>
              <a:t>during</a:t>
            </a:r>
            <a:r>
              <a:rPr lang="nl-NL" sz="2000" dirty="0"/>
              <a:t> </a:t>
            </a:r>
            <a:r>
              <a:rPr lang="nl-NL" sz="2000" dirty="0" err="1"/>
              <a:t>administration</a:t>
            </a:r>
            <a:r>
              <a:rPr lang="nl-NL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To which step in the Hierarchy of Control does this measure belong?</a:t>
            </a:r>
            <a:endParaRPr lang="nl-NL" dirty="0"/>
          </a:p>
        </p:txBody>
      </p:sp>
      <p:pic>
        <p:nvPicPr>
          <p:cNvPr id="4" name="Tijdelijke aanduiding voor inhoud 3" descr="Hierarchy of Controls: Elimination, Substitution, Engineering Controls, Administrative Controls, Personal Protective Equipment shown in an upside down triangle.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8" y="1119163"/>
            <a:ext cx="3804354" cy="299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r>
              <a:rPr lang="nl-NL" dirty="0"/>
              <a:t> 2: Control </a:t>
            </a:r>
            <a:r>
              <a:rPr lang="nl-NL" dirty="0" err="1"/>
              <a:t>measures</a:t>
            </a:r>
            <a:r>
              <a:rPr lang="nl-NL" dirty="0"/>
              <a:t> N</a:t>
            </a:r>
            <a:r>
              <a:rPr lang="nl-NL" baseline="-25000" dirty="0"/>
              <a:t>2</a:t>
            </a:r>
            <a:r>
              <a:rPr lang="nl-NL" dirty="0"/>
              <a:t>O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963271"/>
              </p:ext>
            </p:extLst>
          </p:nvPr>
        </p:nvGraphicFramePr>
        <p:xfrm>
          <a:off x="628650" y="1370013"/>
          <a:ext cx="445588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880">
                  <a:extLst>
                    <a:ext uri="{9D8B030D-6E8A-4147-A177-3AD203B41FA5}">
                      <a16:colId xmlns:a16="http://schemas.microsoft.com/office/drawing/2014/main" val="1172980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Elimination</a:t>
                      </a:r>
                      <a:r>
                        <a:rPr lang="nl-NL" dirty="0"/>
                        <a:t> or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subtitution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5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/>
                        <a:t>Using</a:t>
                      </a:r>
                      <a:r>
                        <a:rPr lang="nl-NL" baseline="0" dirty="0"/>
                        <a:t>  VR  </a:t>
                      </a:r>
                      <a:r>
                        <a:rPr lang="nl-NL" baseline="0" dirty="0" err="1"/>
                        <a:t>instead</a:t>
                      </a:r>
                      <a:r>
                        <a:rPr lang="nl-NL" baseline="0" dirty="0"/>
                        <a:t> of </a:t>
                      </a:r>
                      <a:r>
                        <a:rPr lang="nl-NL" dirty="0"/>
                        <a:t>N</a:t>
                      </a:r>
                      <a:r>
                        <a:rPr lang="nl-NL" baseline="-25000" dirty="0"/>
                        <a:t>2</a:t>
                      </a:r>
                      <a:r>
                        <a:rPr lang="nl-NL" dirty="0"/>
                        <a:t>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 smtClean="0"/>
                        <a:t>Emla</a:t>
                      </a:r>
                      <a:endParaRPr lang="nl-N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 smtClean="0"/>
                        <a:t>Hypnotic</a:t>
                      </a:r>
                      <a:r>
                        <a:rPr lang="nl-NL" dirty="0" smtClean="0"/>
                        <a:t> therapie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 smtClean="0"/>
                        <a:t>Use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/>
                        <a:t>of </a:t>
                      </a:r>
                      <a:r>
                        <a:rPr lang="nl-NL" dirty="0" err="1"/>
                        <a:t>pain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medication</a:t>
                      </a: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/>
                        <a:t>Sevofluraan</a:t>
                      </a: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07598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r>
              <a:rPr lang="nl-NL" dirty="0"/>
              <a:t> 2: Control </a:t>
            </a:r>
            <a:r>
              <a:rPr lang="nl-NL" dirty="0" err="1"/>
              <a:t>measures</a:t>
            </a:r>
            <a:r>
              <a:rPr lang="nl-NL" dirty="0"/>
              <a:t> N</a:t>
            </a:r>
            <a:r>
              <a:rPr lang="nl-NL" baseline="-25000" dirty="0"/>
              <a:t>2</a:t>
            </a:r>
            <a:r>
              <a:rPr lang="nl-NL" dirty="0"/>
              <a:t>O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337705"/>
              </p:ext>
            </p:extLst>
          </p:nvPr>
        </p:nvGraphicFramePr>
        <p:xfrm>
          <a:off x="692715" y="1335436"/>
          <a:ext cx="4368517" cy="259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517">
                  <a:extLst>
                    <a:ext uri="{9D8B030D-6E8A-4147-A177-3AD203B41FA5}">
                      <a16:colId xmlns:a16="http://schemas.microsoft.com/office/drawing/2014/main" val="1172980706"/>
                    </a:ext>
                  </a:extLst>
                </a:gridCol>
              </a:tblGrid>
              <a:tr h="255616">
                <a:tc>
                  <a:txBody>
                    <a:bodyPr/>
                    <a:lstStyle/>
                    <a:p>
                      <a:r>
                        <a:rPr lang="nl-NL" dirty="0"/>
                        <a:t>Engineering</a:t>
                      </a:r>
                      <a:r>
                        <a:rPr lang="nl-NL" baseline="0" dirty="0"/>
                        <a:t> control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54909"/>
                  </a:ext>
                </a:extLst>
              </a:tr>
              <a:tr h="2293691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baseline="0" dirty="0" smtClean="0"/>
                        <a:t>Design</a:t>
                      </a:r>
                      <a:endParaRPr lang="nl-NL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 err="1" smtClean="0"/>
                        <a:t>Titration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/>
                        <a:t>of </a:t>
                      </a:r>
                      <a:r>
                        <a:rPr lang="nl-NL" dirty="0" err="1"/>
                        <a:t>concentration</a:t>
                      </a:r>
                      <a:r>
                        <a:rPr lang="nl-NL" dirty="0"/>
                        <a:t> </a:t>
                      </a:r>
                      <a:r>
                        <a:rPr lang="nl-NL" dirty="0" smtClean="0"/>
                        <a:t>N</a:t>
                      </a:r>
                      <a:r>
                        <a:rPr lang="nl-NL" baseline="-25000" dirty="0" smtClean="0"/>
                        <a:t>2</a:t>
                      </a:r>
                      <a:r>
                        <a:rPr lang="nl-NL" dirty="0" smtClean="0"/>
                        <a:t>O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baseline="0" dirty="0" smtClean="0"/>
                        <a:t>On </a:t>
                      </a:r>
                      <a:r>
                        <a:rPr lang="nl-NL" baseline="0" dirty="0" err="1"/>
                        <a:t>demand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valve</a:t>
                      </a:r>
                      <a:endParaRPr lang="nl-NL" baseline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Masks with different</a:t>
                      </a:r>
                      <a:r>
                        <a:rPr lang="en-US" baseline="0" dirty="0" smtClean="0"/>
                        <a:t> sizes</a:t>
                      </a:r>
                      <a:endParaRPr lang="nl-N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Double </a:t>
                      </a:r>
                      <a:r>
                        <a:rPr lang="nl-NL" dirty="0" err="1"/>
                        <a:t>mask</a:t>
                      </a: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/>
                        <a:t>Chin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mask</a:t>
                      </a: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 smtClean="0"/>
                        <a:t>Local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/>
                        <a:t>exhaust</a:t>
                      </a: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/>
                        <a:t>Ventilation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rate</a:t>
                      </a:r>
                      <a:r>
                        <a:rPr lang="nl-NL" dirty="0"/>
                        <a:t> &gt; 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  <a:p>
                      <a:endParaRPr lang="nl-NL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07598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r>
              <a:rPr lang="nl-NL" dirty="0"/>
              <a:t> 2: Control </a:t>
            </a:r>
            <a:r>
              <a:rPr lang="nl-NL" dirty="0" err="1"/>
              <a:t>measures</a:t>
            </a:r>
            <a:r>
              <a:rPr lang="nl-NL" dirty="0"/>
              <a:t> N</a:t>
            </a:r>
            <a:r>
              <a:rPr lang="nl-NL" baseline="-25000" dirty="0"/>
              <a:t>2</a:t>
            </a:r>
            <a:r>
              <a:rPr lang="nl-NL" dirty="0"/>
              <a:t>O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1770"/>
              </p:ext>
            </p:extLst>
          </p:nvPr>
        </p:nvGraphicFramePr>
        <p:xfrm>
          <a:off x="628650" y="1370014"/>
          <a:ext cx="456654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540">
                  <a:extLst>
                    <a:ext uri="{9D8B030D-6E8A-4147-A177-3AD203B41FA5}">
                      <a16:colId xmlns:a16="http://schemas.microsoft.com/office/drawing/2014/main" val="2217079441"/>
                    </a:ext>
                  </a:extLst>
                </a:gridCol>
              </a:tblGrid>
              <a:tr h="253304">
                <a:tc>
                  <a:txBody>
                    <a:bodyPr/>
                    <a:lstStyle/>
                    <a:p>
                      <a:r>
                        <a:rPr lang="nl-NL" dirty="0" err="1"/>
                        <a:t>Administrative</a:t>
                      </a:r>
                      <a:r>
                        <a:rPr lang="nl-NL" baseline="0" dirty="0"/>
                        <a:t> control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21152"/>
                  </a:ext>
                </a:extLst>
              </a:tr>
              <a:tr h="25293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Protocol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Reporting procedure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for incidents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Availability of different mask sizes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Measurement of exposure N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Supervision on following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the protocol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Quiet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 environment (no light, no </a:t>
                      </a: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noise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Checking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pain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 score</a:t>
                      </a:r>
                      <a:r>
                        <a:rPr lang="nl-NL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>
                          <a:solidFill>
                            <a:schemeClr val="bg1"/>
                          </a:solidFill>
                        </a:rPr>
                        <a:t>Maintenance </a:t>
                      </a:r>
                      <a:r>
                        <a:rPr lang="nl-NL" baseline="0" dirty="0" err="1">
                          <a:solidFill>
                            <a:schemeClr val="bg1"/>
                          </a:solidFill>
                        </a:rPr>
                        <a:t>administration</a:t>
                      </a:r>
                      <a:r>
                        <a:rPr lang="nl-NL" baseline="0" dirty="0">
                          <a:solidFill>
                            <a:schemeClr val="bg1"/>
                          </a:solidFill>
                        </a:rPr>
                        <a:t> delivery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 err="1">
                          <a:solidFill>
                            <a:schemeClr val="bg1"/>
                          </a:solidFill>
                        </a:rPr>
                        <a:t>Instruction</a:t>
                      </a:r>
                      <a:r>
                        <a:rPr lang="nl-NL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baseline="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nl-NL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baseline="0" dirty="0" err="1">
                          <a:solidFill>
                            <a:schemeClr val="bg1"/>
                          </a:solidFill>
                        </a:rPr>
                        <a:t>guidance</a:t>
                      </a:r>
                      <a:r>
                        <a:rPr lang="nl-NL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baseline="0" dirty="0" err="1">
                          <a:solidFill>
                            <a:schemeClr val="bg1"/>
                          </a:solidFill>
                        </a:rPr>
                        <a:t>patient</a:t>
                      </a:r>
                      <a:endParaRPr lang="nl-NL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Responsible person for the rooms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05731"/>
                  </a:ext>
                </a:extLst>
              </a:tr>
            </a:tbl>
          </a:graphicData>
        </a:graphic>
      </p:graphicFrame>
      <p:pic>
        <p:nvPicPr>
          <p:cNvPr id="5" name="Picture 4" descr="909A67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60" y="3570137"/>
            <a:ext cx="3464042" cy="8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78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Questions and conclusion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2635" y="1184893"/>
            <a:ext cx="8470534" cy="326350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sz="1600" dirty="0" err="1"/>
              <a:t>Nitrous</a:t>
            </a:r>
            <a:r>
              <a:rPr lang="nl-NL" sz="1600" dirty="0"/>
              <a:t> oxide: Health effect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pregnancy</a:t>
            </a:r>
            <a:r>
              <a:rPr lang="nl-NL" sz="1600" dirty="0"/>
              <a:t> </a:t>
            </a:r>
          </a:p>
          <a:p>
            <a:pPr marL="342900" indent="-342900">
              <a:buAutoNum type="arabicPeriod"/>
            </a:pPr>
            <a:endParaRPr lang="nl-NL" sz="1600" dirty="0"/>
          </a:p>
          <a:p>
            <a:r>
              <a:rPr lang="nl-NL" sz="1600" dirty="0"/>
              <a:t>2.   </a:t>
            </a:r>
            <a:r>
              <a:rPr lang="nl-NL" sz="1600" dirty="0" smtClean="0"/>
              <a:t>Factors </a:t>
            </a:r>
            <a:r>
              <a:rPr lang="nl-NL" sz="1600" dirty="0" err="1"/>
              <a:t>that</a:t>
            </a:r>
            <a:r>
              <a:rPr lang="nl-NL" sz="1600" dirty="0"/>
              <a:t> </a:t>
            </a:r>
            <a:r>
              <a:rPr lang="nl-NL" sz="1600" dirty="0" err="1"/>
              <a:t>determine</a:t>
            </a:r>
            <a:r>
              <a:rPr lang="nl-NL" sz="1600" dirty="0"/>
              <a:t> </a:t>
            </a:r>
            <a:r>
              <a:rPr lang="en-US" sz="1600" dirty="0"/>
              <a:t>the concentration of N</a:t>
            </a:r>
            <a:r>
              <a:rPr lang="en-US" sz="1600" baseline="-25000" dirty="0"/>
              <a:t>2</a:t>
            </a:r>
            <a:r>
              <a:rPr lang="en-US" sz="1600" dirty="0"/>
              <a:t>O in the work environment</a:t>
            </a:r>
            <a:endParaRPr lang="nl-NL" sz="1600" dirty="0"/>
          </a:p>
          <a:p>
            <a:endParaRPr lang="nl-NL" sz="1600" i="1" dirty="0"/>
          </a:p>
          <a:p>
            <a:r>
              <a:rPr lang="nl-NL" sz="1600" dirty="0"/>
              <a:t>3.   </a:t>
            </a:r>
            <a:r>
              <a:rPr lang="nl-NL" sz="1600" dirty="0" err="1" smtClean="0"/>
              <a:t>Theory</a:t>
            </a:r>
            <a:r>
              <a:rPr lang="nl-NL" sz="1600" dirty="0" smtClean="0"/>
              <a:t> </a:t>
            </a:r>
            <a:r>
              <a:rPr lang="nl-NL" sz="1600" dirty="0"/>
              <a:t>of </a:t>
            </a:r>
            <a:r>
              <a:rPr lang="nl-NL" sz="1600" dirty="0" err="1"/>
              <a:t>Hierarchy</a:t>
            </a:r>
            <a:r>
              <a:rPr lang="nl-NL" sz="1600" dirty="0"/>
              <a:t> of control</a:t>
            </a:r>
          </a:p>
          <a:p>
            <a:pPr marL="342900" indent="-342900">
              <a:buAutoNum type="arabicPeriod" startAt="3"/>
            </a:pPr>
            <a:endParaRPr lang="nl-NL" sz="1600" b="1" dirty="0"/>
          </a:p>
          <a:p>
            <a:r>
              <a:rPr lang="nl-NL" sz="1600" b="1" i="1" dirty="0" err="1"/>
              <a:t>Exercise</a:t>
            </a:r>
            <a:r>
              <a:rPr lang="nl-NL" sz="1600" b="1" i="1" dirty="0"/>
              <a:t> 1: Control </a:t>
            </a:r>
            <a:r>
              <a:rPr lang="nl-NL" sz="1600" b="1" i="1" dirty="0" err="1"/>
              <a:t>measures</a:t>
            </a:r>
            <a:r>
              <a:rPr lang="nl-NL" sz="1600" b="1" i="1" dirty="0"/>
              <a:t> at </a:t>
            </a:r>
            <a:r>
              <a:rPr lang="nl-NL" sz="1600" b="1" i="1" dirty="0" err="1"/>
              <a:t>work</a:t>
            </a:r>
            <a:endParaRPr lang="nl-NL" sz="1600" b="1" i="1" dirty="0"/>
          </a:p>
          <a:p>
            <a:r>
              <a:rPr lang="nl-NL" sz="1600" b="1" i="1" dirty="0" err="1"/>
              <a:t>Exercise</a:t>
            </a:r>
            <a:r>
              <a:rPr lang="nl-NL" sz="1600" b="1" i="1" dirty="0"/>
              <a:t> 2: Control </a:t>
            </a:r>
            <a:r>
              <a:rPr lang="nl-NL" sz="1600" b="1" i="1" dirty="0" err="1"/>
              <a:t>measures</a:t>
            </a:r>
            <a:r>
              <a:rPr lang="nl-NL" sz="1600" b="1" i="1" dirty="0"/>
              <a:t> </a:t>
            </a:r>
            <a:r>
              <a:rPr lang="nl-NL" sz="1600" b="1" i="1" dirty="0" err="1"/>
              <a:t>to</a:t>
            </a:r>
            <a:r>
              <a:rPr lang="nl-NL" sz="1600" b="1" i="1" dirty="0"/>
              <a:t> </a:t>
            </a:r>
            <a:r>
              <a:rPr lang="nl-NL" sz="1600" b="1" i="1" dirty="0" err="1"/>
              <a:t>minimize</a:t>
            </a:r>
            <a:r>
              <a:rPr lang="nl-NL" sz="1600" b="1" i="1" dirty="0"/>
              <a:t> </a:t>
            </a:r>
            <a:r>
              <a:rPr lang="nl-NL" sz="1600" b="1" i="1" dirty="0" err="1"/>
              <a:t>the</a:t>
            </a:r>
            <a:r>
              <a:rPr lang="nl-NL" sz="1600" b="1" i="1" dirty="0"/>
              <a:t> exposure </a:t>
            </a:r>
            <a:r>
              <a:rPr lang="nl-NL" sz="1600" b="1" i="1" dirty="0" err="1"/>
              <a:t>to</a:t>
            </a:r>
            <a:r>
              <a:rPr lang="nl-NL" sz="1600" b="1" i="1" dirty="0"/>
              <a:t> </a:t>
            </a:r>
            <a:r>
              <a:rPr lang="nl-NL" sz="1600" b="1" i="1" dirty="0" err="1"/>
              <a:t>nitrous</a:t>
            </a:r>
            <a:r>
              <a:rPr lang="nl-NL" sz="1600" b="1" i="1" dirty="0"/>
              <a:t> oxide </a:t>
            </a:r>
            <a:r>
              <a:rPr lang="nl-NL" sz="1600" b="1" i="1" dirty="0" err="1" smtClean="0"/>
              <a:t>for</a:t>
            </a:r>
            <a:r>
              <a:rPr lang="nl-NL" sz="1600" b="1" i="1" dirty="0" smtClean="0"/>
              <a:t> HCW</a:t>
            </a:r>
            <a:endParaRPr lang="nl-NL" sz="1600" b="1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07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Nebulizing</a:t>
            </a:r>
            <a:r>
              <a:rPr lang="nl-NL" dirty="0"/>
              <a:t> </a:t>
            </a:r>
            <a:r>
              <a:rPr lang="nl-NL" dirty="0" err="1"/>
              <a:t>medicines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8" y="1845071"/>
            <a:ext cx="1007702" cy="10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fbeeldingsresultaten voor ffp3 masker 3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08" y="814283"/>
            <a:ext cx="1537082" cy="9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12" y="2978358"/>
            <a:ext cx="1480133" cy="14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WLM lokale mailmap\WLMDSS.tmp\WLMEFA6.tmp\IMG_00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1" y="1369219"/>
            <a:ext cx="1862138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492609" y="4203243"/>
            <a:ext cx="24818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rgbClr val="222328"/>
                </a:solidFill>
                <a:latin typeface="Montserrat"/>
              </a:rPr>
              <a:t>  Cabin for </a:t>
            </a:r>
            <a:r>
              <a:rPr lang="en-US" sz="800" i="0" dirty="0" err="1">
                <a:solidFill>
                  <a:srgbClr val="222328"/>
                </a:solidFill>
                <a:latin typeface="Montserrat"/>
              </a:rPr>
              <a:t>Pentamidine</a:t>
            </a:r>
            <a:endParaRPr lang="nl-NL" sz="800" dirty="0"/>
          </a:p>
        </p:txBody>
      </p:sp>
      <p:pic>
        <p:nvPicPr>
          <p:cNvPr id="17" name="Picture 4" descr="Afbeeldingsresultaten voor veiligheidsbr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16" y="1268016"/>
            <a:ext cx="1200063" cy="7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65" y="1381656"/>
            <a:ext cx="1174722" cy="12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Labjas geel met PE laminaat MRSA beschermend 10st.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7431"/>
            <a:ext cx="1751392" cy="17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/>
          <p:cNvSpPr/>
          <p:nvPr/>
        </p:nvSpPr>
        <p:spPr>
          <a:xfrm>
            <a:off x="3110529" y="3397164"/>
            <a:ext cx="340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Montserrat"/>
              </a:rPr>
              <a:t>Breath activated nebulizer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Montserrat"/>
              </a:rPr>
              <a:t>Instruction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Montserrat"/>
              </a:rPr>
              <a:t>Filter for exhaled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2060"/>
                </a:solidFill>
                <a:latin typeface="Montserrat"/>
              </a:rPr>
              <a:t>No other persons in the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</a:t>
            </a:r>
            <a:br>
              <a:rPr lang="nl-NL" dirty="0"/>
            </a:br>
            <a:r>
              <a:rPr lang="en-US" dirty="0"/>
              <a:t>Keeping Nitrous Oxide safe for all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369686"/>
            <a:ext cx="8268395" cy="3251200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AutoNum type="arabicPeriod"/>
            </a:pPr>
            <a:r>
              <a:rPr lang="nl-NL" sz="3400" dirty="0" err="1"/>
              <a:t>Introduction</a:t>
            </a:r>
            <a:endParaRPr lang="nl-NL" sz="3400" dirty="0"/>
          </a:p>
          <a:p>
            <a:pPr marL="342900" indent="-342900">
              <a:buAutoNum type="arabicPeriod"/>
            </a:pPr>
            <a:endParaRPr lang="nl-NL" sz="3400" dirty="0"/>
          </a:p>
          <a:p>
            <a:pPr marL="342900" indent="-342900">
              <a:buAutoNum type="arabicPeriod"/>
            </a:pPr>
            <a:r>
              <a:rPr lang="nl-NL" sz="3400" dirty="0" err="1"/>
              <a:t>Nitrous</a:t>
            </a:r>
            <a:r>
              <a:rPr lang="nl-NL" sz="3400" dirty="0"/>
              <a:t> oxide: Health effect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pregnancy</a:t>
            </a:r>
            <a:r>
              <a:rPr lang="nl-NL" sz="3400" dirty="0"/>
              <a:t> </a:t>
            </a:r>
          </a:p>
          <a:p>
            <a:pPr marL="342900" indent="-342900">
              <a:buAutoNum type="arabicPeriod"/>
            </a:pPr>
            <a:endParaRPr lang="nl-NL" sz="3400" dirty="0"/>
          </a:p>
          <a:p>
            <a:r>
              <a:rPr lang="nl-NL" sz="3400" dirty="0"/>
              <a:t>3.    Factors </a:t>
            </a:r>
            <a:r>
              <a:rPr lang="nl-NL" sz="3400" dirty="0" err="1"/>
              <a:t>that</a:t>
            </a:r>
            <a:r>
              <a:rPr lang="nl-NL" sz="3400" dirty="0"/>
              <a:t> </a:t>
            </a:r>
            <a:r>
              <a:rPr lang="nl-NL" sz="3400" dirty="0" err="1"/>
              <a:t>determine</a:t>
            </a:r>
            <a:r>
              <a:rPr lang="nl-NL" sz="3400" dirty="0"/>
              <a:t> </a:t>
            </a:r>
            <a:r>
              <a:rPr lang="en-US" sz="3400" dirty="0"/>
              <a:t>the concentration of N</a:t>
            </a:r>
            <a:r>
              <a:rPr lang="en-US" sz="3400" baseline="-25000" dirty="0"/>
              <a:t>2</a:t>
            </a:r>
            <a:r>
              <a:rPr lang="en-US" sz="3400" dirty="0"/>
              <a:t>O in the work environment</a:t>
            </a:r>
            <a:endParaRPr lang="nl-NL" sz="3400" dirty="0"/>
          </a:p>
          <a:p>
            <a:endParaRPr lang="nl-NL" sz="3400" i="1" dirty="0"/>
          </a:p>
          <a:p>
            <a:r>
              <a:rPr lang="nl-NL" sz="3400" dirty="0"/>
              <a:t>4.    </a:t>
            </a:r>
            <a:r>
              <a:rPr lang="nl-NL" sz="3400" dirty="0" err="1"/>
              <a:t>Theory</a:t>
            </a:r>
            <a:r>
              <a:rPr lang="nl-NL" sz="3400" dirty="0"/>
              <a:t> of </a:t>
            </a:r>
            <a:r>
              <a:rPr lang="nl-NL" sz="3400" dirty="0" err="1"/>
              <a:t>Hierarchy</a:t>
            </a:r>
            <a:r>
              <a:rPr lang="nl-NL" sz="3400" dirty="0"/>
              <a:t> of control</a:t>
            </a:r>
          </a:p>
          <a:p>
            <a:pPr marL="342900" indent="-342900">
              <a:buAutoNum type="arabicPeriod" startAt="3"/>
            </a:pPr>
            <a:endParaRPr lang="nl-NL" sz="3400" b="1" dirty="0"/>
          </a:p>
          <a:p>
            <a:r>
              <a:rPr lang="nl-NL" sz="3400" b="1" i="1" dirty="0" err="1"/>
              <a:t>Exercise</a:t>
            </a:r>
            <a:r>
              <a:rPr lang="nl-NL" sz="3400" b="1" i="1" dirty="0"/>
              <a:t> 1: Control </a:t>
            </a:r>
            <a:r>
              <a:rPr lang="nl-NL" sz="3400" b="1" i="1" dirty="0" err="1"/>
              <a:t>measures</a:t>
            </a:r>
            <a:r>
              <a:rPr lang="nl-NL" sz="3400" b="1" i="1" dirty="0"/>
              <a:t> at </a:t>
            </a:r>
            <a:r>
              <a:rPr lang="nl-NL" sz="3400" b="1" i="1" dirty="0" err="1"/>
              <a:t>work</a:t>
            </a:r>
            <a:endParaRPr lang="nl-NL" sz="3400" b="1" i="1" dirty="0"/>
          </a:p>
          <a:p>
            <a:r>
              <a:rPr lang="nl-NL" sz="3400" b="1" i="1" dirty="0" err="1"/>
              <a:t>Exercise</a:t>
            </a:r>
            <a:r>
              <a:rPr lang="nl-NL" sz="3400" b="1" i="1" dirty="0"/>
              <a:t> 2: Control </a:t>
            </a:r>
            <a:r>
              <a:rPr lang="nl-NL" sz="3400" b="1" i="1" dirty="0" err="1"/>
              <a:t>measures</a:t>
            </a:r>
            <a:r>
              <a:rPr lang="nl-NL" sz="3400" b="1" i="1" dirty="0"/>
              <a:t> </a:t>
            </a:r>
            <a:r>
              <a:rPr lang="nl-NL" sz="3400" b="1" i="1" dirty="0" err="1"/>
              <a:t>to</a:t>
            </a:r>
            <a:r>
              <a:rPr lang="nl-NL" sz="3400" b="1" i="1" dirty="0"/>
              <a:t> </a:t>
            </a:r>
            <a:r>
              <a:rPr lang="nl-NL" sz="3400" b="1" i="1" dirty="0" err="1"/>
              <a:t>minimize</a:t>
            </a:r>
            <a:r>
              <a:rPr lang="nl-NL" sz="3400" b="1" i="1" dirty="0"/>
              <a:t> </a:t>
            </a:r>
            <a:r>
              <a:rPr lang="nl-NL" sz="3400" b="1" i="1" dirty="0" err="1"/>
              <a:t>the</a:t>
            </a:r>
            <a:r>
              <a:rPr lang="nl-NL" sz="3400" b="1" i="1" dirty="0"/>
              <a:t> exposure </a:t>
            </a:r>
            <a:r>
              <a:rPr lang="nl-NL" sz="3400" b="1" i="1" dirty="0" err="1"/>
              <a:t>to</a:t>
            </a:r>
            <a:r>
              <a:rPr lang="nl-NL" sz="3400" b="1" i="1" dirty="0"/>
              <a:t> </a:t>
            </a:r>
            <a:r>
              <a:rPr lang="nl-NL" sz="3400" b="1" i="1" dirty="0" err="1"/>
              <a:t>nitrous</a:t>
            </a:r>
            <a:r>
              <a:rPr lang="nl-NL" sz="3400" b="1" i="1" dirty="0"/>
              <a:t> oxide </a:t>
            </a:r>
            <a:r>
              <a:rPr lang="nl-NL" sz="3400" b="1" i="1" dirty="0" err="1"/>
              <a:t>for</a:t>
            </a:r>
            <a:r>
              <a:rPr lang="nl-NL" sz="3400" b="1" i="1" dirty="0"/>
              <a:t> HCW</a:t>
            </a:r>
          </a:p>
          <a:p>
            <a:endParaRPr lang="nl-NL" sz="3400" i="1" dirty="0"/>
          </a:p>
          <a:p>
            <a:r>
              <a:rPr lang="nl-NL" sz="3400" dirty="0"/>
              <a:t>4.   Summary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conclusion</a:t>
            </a:r>
            <a:endParaRPr lang="nl-NL" sz="3400" dirty="0"/>
          </a:p>
          <a:p>
            <a:pPr marL="342900" indent="-342900">
              <a:buAutoNum type="arabicPeriod"/>
            </a:pPr>
            <a:endParaRPr lang="nl-NL" sz="2100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587639"/>
          </a:xfrm>
        </p:spPr>
        <p:txBody>
          <a:bodyPr/>
          <a:lstStyle/>
          <a:p>
            <a:endParaRPr lang="nl-NL" dirty="0"/>
          </a:p>
          <a:p>
            <a:pPr marL="342900" indent="-342900">
              <a:buAutoNum type="arabicPeriod" startAt="2"/>
            </a:pPr>
            <a:endParaRPr lang="nl-NL" sz="1800" dirty="0"/>
          </a:p>
          <a:p>
            <a:r>
              <a:rPr lang="nl-NL" sz="1800" dirty="0" smtClean="0"/>
              <a:t> Do </a:t>
            </a:r>
            <a:r>
              <a:rPr lang="nl-NL" sz="1800" dirty="0" err="1"/>
              <a:t>you</a:t>
            </a:r>
            <a:r>
              <a:rPr lang="nl-NL" sz="1800" dirty="0"/>
              <a:t> have a question in advance?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Health effects and pregnancy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803994" y="1207533"/>
            <a:ext cx="38786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0" dirty="0"/>
              <a:t>Acute </a:t>
            </a:r>
            <a:r>
              <a:rPr lang="nl-NL" i="0" dirty="0" err="1"/>
              <a:t>effects</a:t>
            </a:r>
            <a:r>
              <a:rPr lang="nl-NL" i="0" dirty="0"/>
              <a:t> of </a:t>
            </a:r>
            <a:r>
              <a:rPr lang="nl-NL" i="0" dirty="0" err="1"/>
              <a:t>nitrous</a:t>
            </a:r>
            <a:r>
              <a:rPr lang="nl-NL" i="0" dirty="0"/>
              <a:t> oxide:</a:t>
            </a:r>
          </a:p>
          <a:p>
            <a:endParaRPr lang="nl-NL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err="1"/>
              <a:t>Drowsiness</a:t>
            </a:r>
            <a:r>
              <a:rPr lang="nl-NL" i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err="1"/>
              <a:t>Dizziness</a:t>
            </a:r>
            <a:endParaRPr lang="nl-NL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err="1"/>
              <a:t>Euforia</a:t>
            </a:r>
            <a:endParaRPr lang="nl-NL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err="1"/>
              <a:t>Intoxication</a:t>
            </a:r>
            <a:endParaRPr lang="nl-NL" i="0" dirty="0"/>
          </a:p>
          <a:p>
            <a:endParaRPr lang="nl-NL" dirty="0"/>
          </a:p>
        </p:txBody>
      </p:sp>
      <p:pic>
        <p:nvPicPr>
          <p:cNvPr id="7" name="Picture 2" descr="Gerelateerde afbeeldi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6736" y="1268016"/>
            <a:ext cx="3017520" cy="231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Health effects and pregnancy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Long term health effects of Nitrous Oxide</a:t>
            </a:r>
          </a:p>
          <a:p>
            <a:r>
              <a:rPr lang="en-GB" dirty="0"/>
              <a:t>Inactivation B12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Neurological failure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Increased chance on cardiac and vascular disease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 err="1"/>
              <a:t>Anemia</a:t>
            </a:r>
            <a:endParaRPr lang="en-GB" dirty="0"/>
          </a:p>
          <a:p>
            <a:pPr marL="0" lvl="1" indent="0">
              <a:spcBef>
                <a:spcPts val="750"/>
              </a:spcBef>
              <a:buNone/>
            </a:pPr>
            <a:endParaRPr lang="en-GB" dirty="0"/>
          </a:p>
          <a:p>
            <a:pPr marL="0" lvl="1" indent="0">
              <a:spcBef>
                <a:spcPts val="750"/>
              </a:spcBef>
              <a:buNone/>
            </a:pPr>
            <a:r>
              <a:rPr lang="en-GB" dirty="0" err="1"/>
              <a:t>Reprotoxic</a:t>
            </a:r>
            <a:r>
              <a:rPr lang="en-GB" dirty="0"/>
              <a:t> effects (Dutch Health Council 2000)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Possible decrease in fertility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Possible increase in birth defects and termination of pregnancy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Based on animal studies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dirty="0"/>
              <a:t>Indications that peak exposure increases risks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Health risk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b="1" dirty="0"/>
              <a:t>Hazard ≠ Risk </a:t>
            </a:r>
          </a:p>
          <a:p>
            <a:endParaRPr lang="nl-NL" sz="1800" dirty="0"/>
          </a:p>
          <a:p>
            <a:r>
              <a:rPr lang="nl-NL" sz="1800" dirty="0"/>
              <a:t>Hazard + Exposure = Health Risk</a:t>
            </a:r>
          </a:p>
          <a:p>
            <a:endParaRPr lang="nl-NL" sz="1800" dirty="0"/>
          </a:p>
        </p:txBody>
      </p:sp>
      <p:pic>
        <p:nvPicPr>
          <p:cNvPr id="4" name="Picture 2" descr="gevaar_en_ris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72" y="432262"/>
            <a:ext cx="4231785" cy="3974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Occupational</a:t>
            </a:r>
            <a:r>
              <a:rPr lang="nl-NL" dirty="0"/>
              <a:t> Exposure </a:t>
            </a:r>
            <a:r>
              <a:rPr lang="nl-NL" dirty="0" err="1"/>
              <a:t>Limits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55711"/>
              </p:ext>
            </p:extLst>
          </p:nvPr>
        </p:nvGraphicFramePr>
        <p:xfrm>
          <a:off x="1252205" y="1048359"/>
          <a:ext cx="5870798" cy="333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865">
                  <a:extLst>
                    <a:ext uri="{9D8B030D-6E8A-4147-A177-3AD203B41FA5}">
                      <a16:colId xmlns:a16="http://schemas.microsoft.com/office/drawing/2014/main" val="2517872690"/>
                    </a:ext>
                  </a:extLst>
                </a:gridCol>
                <a:gridCol w="1153406">
                  <a:extLst>
                    <a:ext uri="{9D8B030D-6E8A-4147-A177-3AD203B41FA5}">
                      <a16:colId xmlns:a16="http://schemas.microsoft.com/office/drawing/2014/main" val="2005418563"/>
                    </a:ext>
                  </a:extLst>
                </a:gridCol>
                <a:gridCol w="1210611">
                  <a:extLst>
                    <a:ext uri="{9D8B030D-6E8A-4147-A177-3AD203B41FA5}">
                      <a16:colId xmlns:a16="http://schemas.microsoft.com/office/drawing/2014/main" val="2899251654"/>
                    </a:ext>
                  </a:extLst>
                </a:gridCol>
                <a:gridCol w="1074916">
                  <a:extLst>
                    <a:ext uri="{9D8B030D-6E8A-4147-A177-3AD203B41FA5}">
                      <a16:colId xmlns:a16="http://schemas.microsoft.com/office/drawing/2014/main" val="699139605"/>
                    </a:ext>
                  </a:extLst>
                </a:gridCol>
              </a:tblGrid>
              <a:tr h="322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TWA</a:t>
                      </a:r>
                      <a:r>
                        <a:rPr lang="nl-NL" sz="1600" baseline="0" dirty="0">
                          <a:effectLst/>
                        </a:rPr>
                        <a:t> 8 </a:t>
                      </a:r>
                      <a:r>
                        <a:rPr lang="nl-NL" sz="1600" baseline="0" dirty="0" err="1">
                          <a:effectLst/>
                        </a:rPr>
                        <a:t>hours</a:t>
                      </a:r>
                      <a:r>
                        <a:rPr lang="nl-NL" sz="1600" dirty="0">
                          <a:effectLst/>
                        </a:rPr>
                        <a:t/>
                      </a:r>
                      <a:br>
                        <a:rPr lang="nl-NL" sz="1600" dirty="0">
                          <a:effectLst/>
                        </a:rPr>
                      </a:br>
                      <a:r>
                        <a:rPr lang="nl-NL" sz="1600" dirty="0">
                          <a:effectLst/>
                        </a:rPr>
                        <a:t>(mg/m</a:t>
                      </a:r>
                      <a:r>
                        <a:rPr lang="nl-NL" sz="1600" baseline="30000" dirty="0">
                          <a:effectLst/>
                        </a:rPr>
                        <a:t>3</a:t>
                      </a:r>
                      <a:r>
                        <a:rPr lang="nl-NL" sz="1600" dirty="0">
                          <a:effectLst/>
                        </a:rPr>
                        <a:t>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TWA 15 min</a:t>
                      </a:r>
                      <a:br>
                        <a:rPr lang="nl-NL" sz="1600" dirty="0">
                          <a:effectLst/>
                        </a:rPr>
                      </a:br>
                      <a:r>
                        <a:rPr lang="nl-NL" sz="1600" dirty="0">
                          <a:effectLst/>
                        </a:rPr>
                        <a:t>(mg/m</a:t>
                      </a:r>
                      <a:r>
                        <a:rPr lang="nl-NL" sz="1600" baseline="30000" dirty="0">
                          <a:effectLst/>
                        </a:rPr>
                        <a:t>3</a:t>
                      </a:r>
                      <a:r>
                        <a:rPr lang="nl-NL" sz="1600" dirty="0">
                          <a:effectLst/>
                        </a:rPr>
                        <a:t>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850784987"/>
                  </a:ext>
                </a:extLst>
              </a:tr>
              <a:tr h="161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The Netherlands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152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1992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1628672766"/>
                  </a:ext>
                </a:extLst>
              </a:tr>
              <a:tr h="434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180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360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2009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2019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2740378567"/>
                  </a:ext>
                </a:extLst>
              </a:tr>
              <a:tr h="434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180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900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2005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2018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2044818941"/>
                  </a:ext>
                </a:extLst>
              </a:tr>
              <a:tr h="161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Austria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180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720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2007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2551597035"/>
                  </a:ext>
                </a:extLst>
              </a:tr>
              <a:tr h="1612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</a:rPr>
                        <a:t>Danmark/Norway/</a:t>
                      </a:r>
                      <a:r>
                        <a:rPr lang="nl-NL" sz="1600" baseline="0" dirty="0">
                          <a:effectLst/>
                        </a:rPr>
                        <a:t>  </a:t>
                      </a:r>
                      <a:r>
                        <a:rPr lang="nl-NL" sz="1600" dirty="0">
                          <a:effectLst/>
                        </a:rPr>
                        <a:t>Belgium/Spain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90-92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2007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3093317085"/>
                  </a:ext>
                </a:extLst>
              </a:tr>
              <a:tr h="161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USA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98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2020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0" marB="0"/>
                </a:tc>
                <a:extLst>
                  <a:ext uri="{0D108BD9-81ED-4DB2-BD59-A6C34878D82A}">
                    <a16:rowId xmlns:a16="http://schemas.microsoft.com/office/drawing/2014/main" val="26600085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3400" y="137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Question?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208147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400" b="1" dirty="0"/>
              <a:t>Which </a:t>
            </a:r>
            <a:r>
              <a:rPr lang="nl-NL" sz="2400" b="1" dirty="0"/>
              <a:t>factors </a:t>
            </a:r>
            <a:r>
              <a:rPr lang="nl-NL" sz="2400" b="1" dirty="0" err="1"/>
              <a:t>determine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concentration</a:t>
            </a:r>
            <a:r>
              <a:rPr lang="nl-NL" sz="2400" b="1" dirty="0"/>
              <a:t> of N</a:t>
            </a:r>
            <a:r>
              <a:rPr lang="nl-NL" sz="2400" b="1" baseline="-25000" dirty="0"/>
              <a:t>2</a:t>
            </a:r>
            <a:r>
              <a:rPr lang="nl-NL" sz="2400" b="1" dirty="0"/>
              <a:t>O in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working</a:t>
            </a:r>
            <a:r>
              <a:rPr lang="nl-NL" sz="2400" b="1" dirty="0"/>
              <a:t> environment? </a:t>
            </a:r>
            <a:endParaRPr lang="en-US" sz="2400" b="1" dirty="0"/>
          </a:p>
          <a:p>
            <a:endParaRPr lang="en-US" sz="2000" dirty="0"/>
          </a:p>
          <a:p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487"/>
            <a:ext cx="1819912" cy="3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1217_Basis_PPT_ENG_DB_PPTfix_mrt18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D1F7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ENG_DB_PPTfix_mrt18" id="{7122F0E1-AC9F-4D36-B0B0-9FD186F6EFB4}" vid="{6856FFFB-1A7A-4D84-9158-7065B4AF8A86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4D1781F103C4CAE9C36F6A0638E4F" ma:contentTypeVersion="7" ma:contentTypeDescription="Een nieuw document maken." ma:contentTypeScope="" ma:versionID="b74c8aab2f23c1dbe02606436280f9ab">
  <xsd:schema xmlns:xsd="http://www.w3.org/2001/XMLSchema" xmlns:xs="http://www.w3.org/2001/XMLSchema" xmlns:p="http://schemas.microsoft.com/office/2006/metadata/properties" xmlns:ns2="d8beefeb-2a5f-4d95-bbb5-4376f9afd5c1" xmlns:ns3="937a07c1-e8ba-40d3-98df-4dc5151a23ea" targetNamespace="http://schemas.microsoft.com/office/2006/metadata/properties" ma:root="true" ma:fieldsID="8437adb886e3c69d8d6a7301d738799c" ns2:_="" ns3:_="">
    <xsd:import namespace="d8beefeb-2a5f-4d95-bbb5-4376f9afd5c1"/>
    <xsd:import namespace="937a07c1-e8ba-40d3-98df-4dc5151a2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eefeb-2a5f-4d95-bbb5-4376f9afd5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07c1-e8ba-40d3-98df-4dc5151a2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BF075-C1D2-479D-A976-8A3B8FDD87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C5F73-5E1F-42D1-AD18-AC200E0AAA2C}">
  <ds:schemaRefs>
    <ds:schemaRef ds:uri="http://schemas.microsoft.com/office/2006/documentManagement/types"/>
    <ds:schemaRef ds:uri="http://purl.org/dc/elements/1.1/"/>
    <ds:schemaRef ds:uri="937a07c1-e8ba-40d3-98df-4dc5151a23e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8beefeb-2a5f-4d95-bbb5-4376f9afd5c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2236E2-6ED0-420E-A465-42F6B05A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eefeb-2a5f-4d95-bbb5-4376f9afd5c1"/>
    <ds:schemaRef ds:uri="937a07c1-e8ba-40d3-98df-4dc5151a2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041217_Basis_PPT_ENG_DB_PPTfix_mrt18_V2</Template>
  <TotalTime>2974</TotalTime>
  <Words>1495</Words>
  <Application>Microsoft Office PowerPoint</Application>
  <PresentationFormat>Diavoorstelling (16:9)</PresentationFormat>
  <Paragraphs>315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Arial Black</vt:lpstr>
      <vt:lpstr>Avenir Next Heavy</vt:lpstr>
      <vt:lpstr>Calibri</vt:lpstr>
      <vt:lpstr>Montserrat</vt:lpstr>
      <vt:lpstr>Times New Roman</vt:lpstr>
      <vt:lpstr>Verdana</vt:lpstr>
      <vt:lpstr>Wingdings</vt:lpstr>
      <vt:lpstr>041217_Basis_PPT_ENG_DB_PPTfix_mrt18_V2</vt:lpstr>
      <vt:lpstr>PowerPoint-presentatie</vt:lpstr>
      <vt:lpstr>Welcome</vt:lpstr>
      <vt:lpstr>Program Keeping Nitrous Oxide safe for all</vt:lpstr>
      <vt:lpstr>1. Introduction</vt:lpstr>
      <vt:lpstr>2. Health effects and pregnancy</vt:lpstr>
      <vt:lpstr>2. Health effects and pregnancy</vt:lpstr>
      <vt:lpstr>2. Health risk</vt:lpstr>
      <vt:lpstr>2. Occupational Exposure Limits</vt:lpstr>
      <vt:lpstr>Question? </vt:lpstr>
      <vt:lpstr>Factors that determine the concentration of N2O in the work environment</vt:lpstr>
      <vt:lpstr>Factors that determine the concentration of N2O in the work environment</vt:lpstr>
      <vt:lpstr>Factors that determine the concentration of N2O in the work environment</vt:lpstr>
      <vt:lpstr>Factors that determine the concentration of N2O in the work environment</vt:lpstr>
      <vt:lpstr>Factors that determine the concentration of N2O in the work environment</vt:lpstr>
      <vt:lpstr>3. Hierarchy of Controls</vt:lpstr>
      <vt:lpstr>Exercise 1: </vt:lpstr>
      <vt:lpstr>Exercise 1: </vt:lpstr>
      <vt:lpstr>Fysical strain</vt:lpstr>
      <vt:lpstr>Exercise 1: </vt:lpstr>
      <vt:lpstr>Infection risk</vt:lpstr>
      <vt:lpstr>Exercise 2:</vt:lpstr>
      <vt:lpstr>Exercise 2: Control measures N2O</vt:lpstr>
      <vt:lpstr>Exercise 2: Control measures N2O</vt:lpstr>
      <vt:lpstr>Exercise 2: Control measures N2O</vt:lpstr>
      <vt:lpstr>4. Questions and conclusion</vt:lpstr>
      <vt:lpstr>Nebulizing medicines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Z.M. Kolder</dc:creator>
  <cp:lastModifiedBy>Zita Kolder</cp:lastModifiedBy>
  <cp:revision>208</cp:revision>
  <cp:lastPrinted>2022-09-08T08:20:03Z</cp:lastPrinted>
  <dcterms:created xsi:type="dcterms:W3CDTF">2019-04-23T16:39:18Z</dcterms:created>
  <dcterms:modified xsi:type="dcterms:W3CDTF">2022-10-10T11:50:53Z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0x0101005FC4D1781F103C4CAE9C36F6A0638E4F</vt:lpwstr>
  </property>
</Properties>
</file>